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57" r:id="rId3"/>
    <p:sldId id="284" r:id="rId4"/>
    <p:sldId id="285" r:id="rId5"/>
    <p:sldId id="286" r:id="rId6"/>
    <p:sldId id="287" r:id="rId7"/>
    <p:sldId id="288" r:id="rId8"/>
    <p:sldId id="289" r:id="rId9"/>
    <p:sldId id="290" r:id="rId10"/>
    <p:sldId id="258" r:id="rId11"/>
    <p:sldId id="261" r:id="rId12"/>
    <p:sldId id="262" r:id="rId13"/>
    <p:sldId id="263" r:id="rId14"/>
    <p:sldId id="291" r:id="rId15"/>
    <p:sldId id="292" r:id="rId16"/>
    <p:sldId id="293" r:id="rId17"/>
    <p:sldId id="294" r:id="rId18"/>
    <p:sldId id="264" r:id="rId19"/>
    <p:sldId id="295" r:id="rId20"/>
    <p:sldId id="296" r:id="rId21"/>
    <p:sldId id="297" r:id="rId22"/>
    <p:sldId id="298" r:id="rId23"/>
    <p:sldId id="299" r:id="rId24"/>
    <p:sldId id="301" r:id="rId25"/>
    <p:sldId id="309" r:id="rId26"/>
    <p:sldId id="300" r:id="rId27"/>
    <p:sldId id="303" r:id="rId28"/>
    <p:sldId id="304" r:id="rId29"/>
    <p:sldId id="305" r:id="rId30"/>
    <p:sldId id="302" r:id="rId31"/>
    <p:sldId id="307" r:id="rId32"/>
    <p:sldId id="308" r:id="rId33"/>
    <p:sldId id="306" r:id="rId34"/>
    <p:sldId id="315" r:id="rId35"/>
    <p:sldId id="316" r:id="rId36"/>
    <p:sldId id="314" r:id="rId37"/>
    <p:sldId id="311" r:id="rId38"/>
    <p:sldId id="312" r:id="rId39"/>
    <p:sldId id="313" r:id="rId40"/>
    <p:sldId id="310" r:id="rId41"/>
    <p:sldId id="265" r:id="rId42"/>
    <p:sldId id="266" r:id="rId43"/>
  </p:sldIdLst>
  <p:sldSz cx="9144000" cy="5143500" type="screen16x9"/>
  <p:notesSz cx="6858000" cy="9144000"/>
  <p:embeddedFontLst>
    <p:embeddedFont>
      <p:font typeface="Consolas" panose="020B0609020204030204" pitchFamily="49" charset="0"/>
      <p:regular r:id="rId45"/>
      <p:bold r:id="rId46"/>
      <p:italic r:id="rId47"/>
      <p:boldItalic r:id="rId48"/>
    </p:embeddedFont>
    <p:embeddedFont>
      <p:font typeface="Oswald" panose="02000503000000000000" pitchFamily="2" charset="0"/>
      <p:regular r:id="rId49"/>
    </p:embeddedFont>
    <p:embeddedFont>
      <p:font typeface="Source Sans Pro" panose="020B0503030403020204" pitchFamily="34" charset="0"/>
      <p:regular r:id="rId50"/>
    </p:embeddedFont>
    <p:embeddedFont>
      <p:font typeface="Calibri" panose="020F05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4341A-4EE2-4885-B17D-4086B769AF5B}">
  <a:tblStyle styleId="{9064341A-4EE2-4885-B17D-4086B769AF5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4" d="100"/>
          <a:sy n="94" d="100"/>
        </p:scale>
        <p:origin x="-1114" y="-37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00703259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1" name="Shape 4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5" name="Shape 4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5" name="Shape 5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5" name="Shape 5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5" name="Shape 5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5" name="Shape 5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5" name="Shape 5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32"/>
        <p:cNvGrpSpPr/>
        <p:nvPr/>
      </p:nvGrpSpPr>
      <p:grpSpPr>
        <a:xfrm>
          <a:off x="0" y="0"/>
          <a:ext cx="0" cy="0"/>
          <a:chOff x="0" y="0"/>
          <a:chExt cx="0" cy="0"/>
        </a:xfrm>
      </p:grpSpPr>
      <p:sp>
        <p:nvSpPr>
          <p:cNvPr id="33" name="Shape 33"/>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4" name="Shape 34"/>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5" name="Shape 35"/>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8" name="Shape 38"/>
          <p:cNvGrpSpPr/>
          <p:nvPr/>
        </p:nvGrpSpPr>
        <p:grpSpPr>
          <a:xfrm>
            <a:off x="-9525" y="2024075"/>
            <a:ext cx="9167825" cy="595300"/>
            <a:chOff x="-9525" y="4462475"/>
            <a:chExt cx="9167825" cy="595300"/>
          </a:xfrm>
        </p:grpSpPr>
        <p:sp>
          <p:nvSpPr>
            <p:cNvPr id="39" name="Shape 3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0" name="Shape 4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 name="Shape 4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2" name="Shape 42"/>
          <p:cNvGrpSpPr/>
          <p:nvPr/>
        </p:nvGrpSpPr>
        <p:grpSpPr>
          <a:xfrm>
            <a:off x="-42837" y="2005087"/>
            <a:ext cx="9229574" cy="642787"/>
            <a:chOff x="-42837" y="4443487"/>
            <a:chExt cx="9229574" cy="642787"/>
          </a:xfrm>
        </p:grpSpPr>
        <p:sp>
          <p:nvSpPr>
            <p:cNvPr id="43" name="Shape 4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2" name="Shape 5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4" name="Shape 6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68" name="Shape 68"/>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txBox="1">
            <a:spLocks noGrp="1"/>
          </p:cNvSpPr>
          <p:nvPr>
            <p:ph type="ctrTitle"/>
          </p:nvPr>
        </p:nvSpPr>
        <p:spPr>
          <a:xfrm>
            <a:off x="2847975" y="3363425"/>
            <a:ext cx="5610300" cy="1159799"/>
          </a:xfrm>
          <a:prstGeom prst="rect">
            <a:avLst/>
          </a:prstGeom>
        </p:spPr>
        <p:txBody>
          <a:bodyPr lIns="91425" tIns="91425" rIns="91425" bIns="91425" anchor="ctr" anchorCtr="0"/>
          <a:lstStyle>
            <a:lvl1pPr lvl="0" algn="r">
              <a:spcBef>
                <a:spcPts val="0"/>
              </a:spcBef>
              <a:buClr>
                <a:srgbClr val="FFFFFF"/>
              </a:buClr>
              <a:buSzPct val="100000"/>
              <a:defRPr sz="4800">
                <a:solidFill>
                  <a:srgbClr val="FFFFFF"/>
                </a:solidFill>
              </a:defRPr>
            </a:lvl1pPr>
            <a:lvl2pPr lvl="1" algn="r">
              <a:spcBef>
                <a:spcPts val="0"/>
              </a:spcBef>
              <a:buClr>
                <a:srgbClr val="FFFFFF"/>
              </a:buClr>
              <a:buSzPct val="100000"/>
              <a:defRPr sz="4800">
                <a:solidFill>
                  <a:srgbClr val="FFFFFF"/>
                </a:solidFill>
              </a:defRPr>
            </a:lvl2pPr>
            <a:lvl3pPr lvl="2" algn="r">
              <a:spcBef>
                <a:spcPts val="0"/>
              </a:spcBef>
              <a:buClr>
                <a:srgbClr val="FFFFFF"/>
              </a:buClr>
              <a:buSzPct val="100000"/>
              <a:defRPr sz="4800">
                <a:solidFill>
                  <a:srgbClr val="FFFFFF"/>
                </a:solidFill>
              </a:defRPr>
            </a:lvl3pPr>
            <a:lvl4pPr lvl="3" algn="r">
              <a:spcBef>
                <a:spcPts val="0"/>
              </a:spcBef>
              <a:buClr>
                <a:srgbClr val="FFFFFF"/>
              </a:buClr>
              <a:buSzPct val="100000"/>
              <a:defRPr sz="4800">
                <a:solidFill>
                  <a:srgbClr val="FFFFFF"/>
                </a:solidFill>
              </a:defRPr>
            </a:lvl4pPr>
            <a:lvl5pPr lvl="4" algn="r">
              <a:spcBef>
                <a:spcPts val="0"/>
              </a:spcBef>
              <a:buClr>
                <a:srgbClr val="FFFFFF"/>
              </a:buClr>
              <a:buSzPct val="100000"/>
              <a:defRPr sz="4800">
                <a:solidFill>
                  <a:srgbClr val="FFFFFF"/>
                </a:solidFill>
              </a:defRPr>
            </a:lvl5pPr>
            <a:lvl6pPr lvl="5" algn="r">
              <a:spcBef>
                <a:spcPts val="0"/>
              </a:spcBef>
              <a:buClr>
                <a:srgbClr val="FFFFFF"/>
              </a:buClr>
              <a:buSzPct val="100000"/>
              <a:defRPr sz="4800">
                <a:solidFill>
                  <a:srgbClr val="FFFFFF"/>
                </a:solidFill>
              </a:defRPr>
            </a:lvl6pPr>
            <a:lvl7pPr lvl="6" algn="r">
              <a:spcBef>
                <a:spcPts val="0"/>
              </a:spcBef>
              <a:buClr>
                <a:srgbClr val="FFFFFF"/>
              </a:buClr>
              <a:buSzPct val="100000"/>
              <a:defRPr sz="4800">
                <a:solidFill>
                  <a:srgbClr val="FFFFFF"/>
                </a:solidFill>
              </a:defRPr>
            </a:lvl7pPr>
            <a:lvl8pPr lvl="7" algn="r">
              <a:spcBef>
                <a:spcPts val="0"/>
              </a:spcBef>
              <a:buClr>
                <a:srgbClr val="FFFFFF"/>
              </a:buClr>
              <a:buSzPct val="100000"/>
              <a:defRPr sz="4800">
                <a:solidFill>
                  <a:srgbClr val="FFFFFF"/>
                </a:solidFill>
              </a:defRPr>
            </a:lvl8pPr>
            <a:lvl9pPr lvl="8" algn="r">
              <a:spcBef>
                <a:spcPts val="0"/>
              </a:spcBef>
              <a:buClr>
                <a:srgbClr val="FFFFFF"/>
              </a:buClr>
              <a:buSzPct val="100000"/>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9" name="Shape 159"/>
          <p:cNvSpPr txBox="1">
            <a:spLocks noGrp="1"/>
          </p:cNvSpPr>
          <p:nvPr>
            <p:ph type="body" idx="1"/>
          </p:nvPr>
        </p:nvSpPr>
        <p:spPr>
          <a:xfrm>
            <a:off x="1075850" y="1540175"/>
            <a:ext cx="6996600" cy="19220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0" name="Shape 160"/>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1" name="Shape 161"/>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2" name="Shape 162"/>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65" name="Shape 165"/>
          <p:cNvGrpSpPr/>
          <p:nvPr/>
        </p:nvGrpSpPr>
        <p:grpSpPr>
          <a:xfrm>
            <a:off x="-9525" y="4462475"/>
            <a:ext cx="9167825" cy="595300"/>
            <a:chOff x="-9525" y="4462475"/>
            <a:chExt cx="9167825" cy="595300"/>
          </a:xfrm>
        </p:grpSpPr>
        <p:sp>
          <p:nvSpPr>
            <p:cNvPr id="166" name="Shape 16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67" name="Shape 167"/>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68" name="Shape 168"/>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69" name="Shape 169"/>
          <p:cNvGrpSpPr/>
          <p:nvPr/>
        </p:nvGrpSpPr>
        <p:grpSpPr>
          <a:xfrm>
            <a:off x="-42837" y="4443487"/>
            <a:ext cx="9229574" cy="642787"/>
            <a:chOff x="-42837" y="4443487"/>
            <a:chExt cx="9229574" cy="642787"/>
          </a:xfrm>
        </p:grpSpPr>
        <p:sp>
          <p:nvSpPr>
            <p:cNvPr id="170" name="Shape 170"/>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95" name="Shape 195"/>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8" name="Shape 198"/>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1" name="Shape 201"/>
          <p:cNvSpPr txBox="1">
            <a:spLocks noGrp="1"/>
          </p:cNvSpPr>
          <p:nvPr>
            <p:ph type="body" idx="1"/>
          </p:nvPr>
        </p:nvSpPr>
        <p:spPr>
          <a:xfrm>
            <a:off x="1131500" y="1552950"/>
            <a:ext cx="3339899" cy="2665799"/>
          </a:xfrm>
          <a:prstGeom prst="rect">
            <a:avLst/>
          </a:prstGeom>
        </p:spPr>
        <p:txBody>
          <a:bodyPr lIns="91425" tIns="91425" rIns="91425" bIns="91425" anchor="t" anchorCtr="0"/>
          <a:lstStyle>
            <a:lvl1pPr lvl="0">
              <a:spcBef>
                <a:spcPts val="0"/>
              </a:spcBef>
              <a:buSzPct val="100000"/>
              <a:defRPr sz="1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2" name="Shape 202"/>
          <p:cNvSpPr txBox="1">
            <a:spLocks noGrp="1"/>
          </p:cNvSpPr>
          <p:nvPr>
            <p:ph type="body" idx="2"/>
          </p:nvPr>
        </p:nvSpPr>
        <p:spPr>
          <a:xfrm>
            <a:off x="4672562" y="1552950"/>
            <a:ext cx="3339899" cy="2665799"/>
          </a:xfrm>
          <a:prstGeom prst="rect">
            <a:avLst/>
          </a:prstGeom>
        </p:spPr>
        <p:txBody>
          <a:bodyPr lIns="91425" tIns="91425" rIns="91425" bIns="91425" anchor="t" anchorCtr="0"/>
          <a:lstStyle>
            <a:lvl1pPr lvl="0">
              <a:spcBef>
                <a:spcPts val="0"/>
              </a:spcBef>
              <a:buSzPct val="100000"/>
              <a:defRPr sz="1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3" name="Shape 203"/>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4" name="Shape 204"/>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5" name="Shape 205"/>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06" name="Shape 206"/>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08" name="Shape 208"/>
          <p:cNvGrpSpPr/>
          <p:nvPr/>
        </p:nvGrpSpPr>
        <p:grpSpPr>
          <a:xfrm>
            <a:off x="-9525" y="4462475"/>
            <a:ext cx="9167825" cy="595300"/>
            <a:chOff x="-9525" y="4462475"/>
            <a:chExt cx="9167825" cy="595300"/>
          </a:xfrm>
        </p:grpSpPr>
        <p:sp>
          <p:nvSpPr>
            <p:cNvPr id="209" name="Shape 20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10" name="Shape 21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11" name="Shape 21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12" name="Shape 212"/>
          <p:cNvGrpSpPr/>
          <p:nvPr/>
        </p:nvGrpSpPr>
        <p:grpSpPr>
          <a:xfrm>
            <a:off x="-42837" y="4443487"/>
            <a:ext cx="9229574" cy="642787"/>
            <a:chOff x="-42837" y="4443487"/>
            <a:chExt cx="9229574" cy="642787"/>
          </a:xfrm>
        </p:grpSpPr>
        <p:sp>
          <p:nvSpPr>
            <p:cNvPr id="213" name="Shape 21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6" name="Shape 21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7" name="Shape 21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8" name="Shape 21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9" name="Shape 21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0" name="Shape 22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1" name="Shape 22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2" name="Shape 22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3" name="Shape 22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4" name="Shape 22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5" name="Shape 22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6" name="Shape 22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7" name="Shape 22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8" name="Shape 22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9" name="Shape 22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0" name="Shape 23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1" name="Shape 23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2" name="Shape 23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3" name="Shape 23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4" name="Shape 23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5" name="Shape 23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6" name="Shape 23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7" name="Shape 23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238" name="Shape 238"/>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9" name="Shape 239"/>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0" name="Shape 240"/>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1" name="Shape 241"/>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4" name="Shape 244"/>
          <p:cNvSpPr txBox="1">
            <a:spLocks noGrp="1"/>
          </p:cNvSpPr>
          <p:nvPr>
            <p:ph type="body" idx="1"/>
          </p:nvPr>
        </p:nvSpPr>
        <p:spPr>
          <a:xfrm>
            <a:off x="705900"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5" name="Shape 245"/>
          <p:cNvSpPr txBox="1">
            <a:spLocks noGrp="1"/>
          </p:cNvSpPr>
          <p:nvPr>
            <p:ph type="body" idx="2"/>
          </p:nvPr>
        </p:nvSpPr>
        <p:spPr>
          <a:xfrm>
            <a:off x="3304125"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6" name="Shape 246"/>
          <p:cNvSpPr txBox="1">
            <a:spLocks noGrp="1"/>
          </p:cNvSpPr>
          <p:nvPr>
            <p:ph type="body" idx="3"/>
          </p:nvPr>
        </p:nvSpPr>
        <p:spPr>
          <a:xfrm>
            <a:off x="5902350"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7" name="Shape 247"/>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48" name="Shape 248"/>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49" name="Shape 249"/>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50" name="Shape 250"/>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1" name="Shape 251"/>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52" name="Shape 252"/>
          <p:cNvGrpSpPr/>
          <p:nvPr/>
        </p:nvGrpSpPr>
        <p:grpSpPr>
          <a:xfrm>
            <a:off x="-9525" y="4462475"/>
            <a:ext cx="9167825" cy="595300"/>
            <a:chOff x="-9525" y="4462475"/>
            <a:chExt cx="9167825" cy="595300"/>
          </a:xfrm>
        </p:grpSpPr>
        <p:sp>
          <p:nvSpPr>
            <p:cNvPr id="253" name="Shape 253"/>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54" name="Shape 254"/>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55" name="Shape 255"/>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56" name="Shape 256"/>
          <p:cNvGrpSpPr/>
          <p:nvPr/>
        </p:nvGrpSpPr>
        <p:grpSpPr>
          <a:xfrm>
            <a:off x="-42837" y="4443487"/>
            <a:ext cx="9229574" cy="642787"/>
            <a:chOff x="-42837" y="4443487"/>
            <a:chExt cx="9229574" cy="642787"/>
          </a:xfrm>
        </p:grpSpPr>
        <p:sp>
          <p:nvSpPr>
            <p:cNvPr id="257" name="Shape 257"/>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58" name="Shape 258"/>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59" name="Shape 259"/>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0" name="Shape 260"/>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1" name="Shape 261"/>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2" name="Shape 262"/>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4" name="Shape 264"/>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5" name="Shape 265"/>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6" name="Shape 266"/>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7" name="Shape 267"/>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8" name="Shape 268"/>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9" name="Shape 269"/>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0" name="Shape 270"/>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1" name="Shape 271"/>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2" name="Shape 272"/>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3" name="Shape 273"/>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4" name="Shape 274"/>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5" name="Shape 275"/>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6" name="Shape 276"/>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7" name="Shape 277"/>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8" name="Shape 278"/>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9" name="Shape 279"/>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80" name="Shape 280"/>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81" name="Shape 281"/>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282" name="Shape 282"/>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3" name="Shape 283"/>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4" name="Shape 284"/>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5" name="Shape 285"/>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8"/>
        <p:cNvGrpSpPr/>
        <p:nvPr/>
      </p:nvGrpSpPr>
      <p:grpSpPr>
        <a:xfrm>
          <a:off x="0" y="0"/>
          <a:ext cx="0" cy="0"/>
          <a:chOff x="0" y="0"/>
          <a:chExt cx="0" cy="0"/>
        </a:xfrm>
      </p:grpSpPr>
      <p:sp>
        <p:nvSpPr>
          <p:cNvPr id="369" name="Shape 36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0" name="Shape 37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1" name="Shape 37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74" name="Shape 374"/>
          <p:cNvGrpSpPr/>
          <p:nvPr/>
        </p:nvGrpSpPr>
        <p:grpSpPr>
          <a:xfrm>
            <a:off x="-9525" y="4462475"/>
            <a:ext cx="9167825" cy="595300"/>
            <a:chOff x="-9525" y="4462475"/>
            <a:chExt cx="9167825" cy="595300"/>
          </a:xfrm>
        </p:grpSpPr>
        <p:sp>
          <p:nvSpPr>
            <p:cNvPr id="375" name="Shape 37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76" name="Shape 37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77" name="Shape 37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78" name="Shape 378"/>
          <p:cNvGrpSpPr/>
          <p:nvPr/>
        </p:nvGrpSpPr>
        <p:grpSpPr>
          <a:xfrm>
            <a:off x="-42837" y="4443487"/>
            <a:ext cx="9229574" cy="642787"/>
            <a:chOff x="-42837" y="4443487"/>
            <a:chExt cx="9229574" cy="642787"/>
          </a:xfrm>
        </p:grpSpPr>
        <p:sp>
          <p:nvSpPr>
            <p:cNvPr id="379" name="Shape 37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2" name="Shape 39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3" name="Shape 39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5" name="Shape 39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04" name="Shape 40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5" name="Shape 40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44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81000" y="7"/>
            <a:ext cx="8382000" cy="5162348"/>
            <a:chOff x="381000" y="-18750"/>
            <a:chExt cx="8382000" cy="5180999"/>
          </a:xfrm>
        </p:grpSpPr>
        <p:cxnSp>
          <p:nvCxnSpPr>
            <p:cNvPr id="7" name="Shape 7"/>
            <p:cNvCxnSpPr/>
            <p:nvPr/>
          </p:nvCxnSpPr>
          <p:spPr>
            <a:xfrm>
              <a:off x="76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8" name="Shape 8"/>
            <p:cNvCxnSpPr/>
            <p:nvPr/>
          </p:nvCxnSpPr>
          <p:spPr>
            <a:xfrm>
              <a:off x="152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9" name="Shape 9"/>
            <p:cNvCxnSpPr/>
            <p:nvPr/>
          </p:nvCxnSpPr>
          <p:spPr>
            <a:xfrm>
              <a:off x="228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0" name="Shape 10"/>
            <p:cNvCxnSpPr/>
            <p:nvPr/>
          </p:nvCxnSpPr>
          <p:spPr>
            <a:xfrm>
              <a:off x="304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1" name="Shape 11"/>
            <p:cNvCxnSpPr/>
            <p:nvPr/>
          </p:nvCxnSpPr>
          <p:spPr>
            <a:xfrm>
              <a:off x="381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2" name="Shape 12"/>
            <p:cNvCxnSpPr/>
            <p:nvPr/>
          </p:nvCxnSpPr>
          <p:spPr>
            <a:xfrm>
              <a:off x="457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3" name="Shape 13"/>
            <p:cNvCxnSpPr/>
            <p:nvPr/>
          </p:nvCxnSpPr>
          <p:spPr>
            <a:xfrm>
              <a:off x="533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4" name="Shape 14"/>
            <p:cNvCxnSpPr/>
            <p:nvPr/>
          </p:nvCxnSpPr>
          <p:spPr>
            <a:xfrm>
              <a:off x="609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5" name="Shape 15"/>
            <p:cNvCxnSpPr/>
            <p:nvPr/>
          </p:nvCxnSpPr>
          <p:spPr>
            <a:xfrm>
              <a:off x="685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6" name="Shape 16"/>
            <p:cNvCxnSpPr/>
            <p:nvPr/>
          </p:nvCxnSpPr>
          <p:spPr>
            <a:xfrm>
              <a:off x="762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7" name="Shape 17"/>
            <p:cNvCxnSpPr/>
            <p:nvPr/>
          </p:nvCxnSpPr>
          <p:spPr>
            <a:xfrm>
              <a:off x="838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8" name="Shape 18"/>
            <p:cNvCxnSpPr/>
            <p:nvPr/>
          </p:nvCxnSpPr>
          <p:spPr>
            <a:xfrm>
              <a:off x="38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19" name="Shape 19"/>
            <p:cNvCxnSpPr/>
            <p:nvPr/>
          </p:nvCxnSpPr>
          <p:spPr>
            <a:xfrm>
              <a:off x="114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0" name="Shape 20"/>
            <p:cNvCxnSpPr/>
            <p:nvPr/>
          </p:nvCxnSpPr>
          <p:spPr>
            <a:xfrm>
              <a:off x="190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1" name="Shape 21"/>
            <p:cNvCxnSpPr/>
            <p:nvPr/>
          </p:nvCxnSpPr>
          <p:spPr>
            <a:xfrm>
              <a:off x="266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2" name="Shape 22"/>
            <p:cNvCxnSpPr/>
            <p:nvPr/>
          </p:nvCxnSpPr>
          <p:spPr>
            <a:xfrm>
              <a:off x="342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3" name="Shape 23"/>
            <p:cNvCxnSpPr/>
            <p:nvPr/>
          </p:nvCxnSpPr>
          <p:spPr>
            <a:xfrm>
              <a:off x="419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4" name="Shape 24"/>
            <p:cNvCxnSpPr/>
            <p:nvPr/>
          </p:nvCxnSpPr>
          <p:spPr>
            <a:xfrm>
              <a:off x="495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5" name="Shape 25"/>
            <p:cNvCxnSpPr/>
            <p:nvPr/>
          </p:nvCxnSpPr>
          <p:spPr>
            <a:xfrm>
              <a:off x="571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6" name="Shape 26"/>
            <p:cNvCxnSpPr/>
            <p:nvPr/>
          </p:nvCxnSpPr>
          <p:spPr>
            <a:xfrm>
              <a:off x="647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7" name="Shape 27"/>
            <p:cNvCxnSpPr/>
            <p:nvPr/>
          </p:nvCxnSpPr>
          <p:spPr>
            <a:xfrm>
              <a:off x="723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8" name="Shape 28"/>
            <p:cNvCxnSpPr/>
            <p:nvPr/>
          </p:nvCxnSpPr>
          <p:spPr>
            <a:xfrm>
              <a:off x="800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9" name="Shape 29"/>
            <p:cNvCxnSpPr/>
            <p:nvPr/>
          </p:nvCxnSpPr>
          <p:spPr>
            <a:xfrm>
              <a:off x="8763000" y="-18750"/>
              <a:ext cx="0" cy="5180999"/>
            </a:xfrm>
            <a:prstGeom prst="straightConnector1">
              <a:avLst/>
            </a:prstGeom>
            <a:noFill/>
            <a:ln w="9525" cap="flat" cmpd="sng">
              <a:solidFill>
                <a:srgbClr val="F3F3F3"/>
              </a:solidFill>
              <a:prstDash val="dash"/>
              <a:round/>
              <a:headEnd type="none" w="lg" len="lg"/>
              <a:tailEnd type="none" w="lg" len="lg"/>
            </a:ln>
          </p:spPr>
        </p:cxnSp>
      </p:grpSp>
      <p:sp>
        <p:nvSpPr>
          <p:cNvPr id="30" name="Shape 30"/>
          <p:cNvSpPr txBox="1">
            <a:spLocks noGrp="1"/>
          </p:cNvSpPr>
          <p:nvPr>
            <p:ph type="title"/>
          </p:nvPr>
        </p:nvSpPr>
        <p:spPr>
          <a:xfrm>
            <a:off x="1047750" y="634125"/>
            <a:ext cx="6996600" cy="715800"/>
          </a:xfrm>
          <a:prstGeom prst="rect">
            <a:avLst/>
          </a:prstGeom>
          <a:noFill/>
          <a:ln>
            <a:noFill/>
          </a:ln>
        </p:spPr>
        <p:txBody>
          <a:bodyPr lIns="91425" tIns="91425" rIns="91425" bIns="91425" anchor="b" anchorCtr="0"/>
          <a:lstStyle>
            <a:lvl1pPr lvl="0" algn="ctr">
              <a:spcBef>
                <a:spcPts val="0"/>
              </a:spcBef>
              <a:buClr>
                <a:srgbClr val="00CEF6"/>
              </a:buClr>
              <a:buSzPct val="100000"/>
              <a:buFont typeface="Oswald"/>
              <a:buNone/>
              <a:defRPr sz="2000" b="1">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075850" y="1540175"/>
            <a:ext cx="6996600" cy="1922099"/>
          </a:xfrm>
          <a:prstGeom prst="rect">
            <a:avLst/>
          </a:prstGeom>
          <a:noFill/>
          <a:ln>
            <a:noFill/>
          </a:ln>
        </p:spPr>
        <p:txBody>
          <a:bodyPr lIns="91425" tIns="91425" rIns="91425" bIns="91425" anchor="t" anchorCtr="0"/>
          <a:lstStyle>
            <a:lvl1pPr lvl="0">
              <a:spcBef>
                <a:spcPts val="600"/>
              </a:spcBef>
              <a:buClr>
                <a:srgbClr val="28324A"/>
              </a:buClr>
              <a:buSzPct val="100000"/>
              <a:buFont typeface="Source Sans Pro"/>
              <a:buChar char="◉"/>
              <a:defRPr sz="2000">
                <a:solidFill>
                  <a:srgbClr val="28324A"/>
                </a:solidFill>
                <a:latin typeface="Source Sans Pro"/>
                <a:ea typeface="Source Sans Pro"/>
                <a:cs typeface="Source Sans Pro"/>
                <a:sym typeface="Source Sans Pro"/>
              </a:defRPr>
            </a:lvl1pPr>
            <a:lvl2pPr lvl="1">
              <a:spcBef>
                <a:spcPts val="480"/>
              </a:spcBef>
              <a:buClr>
                <a:srgbClr val="28324A"/>
              </a:buClr>
              <a:buSzPct val="100000"/>
              <a:buFont typeface="Source Sans Pro"/>
              <a:buChar char="◉"/>
              <a:defRPr sz="1800">
                <a:solidFill>
                  <a:srgbClr val="28324A"/>
                </a:solidFill>
                <a:latin typeface="Source Sans Pro"/>
                <a:ea typeface="Source Sans Pro"/>
                <a:cs typeface="Source Sans Pro"/>
                <a:sym typeface="Source Sans Pro"/>
              </a:defRPr>
            </a:lvl2pPr>
            <a:lvl3pPr lvl="2">
              <a:spcBef>
                <a:spcPts val="480"/>
              </a:spcBef>
              <a:buClr>
                <a:srgbClr val="28324A"/>
              </a:buClr>
              <a:buSzPct val="100000"/>
              <a:buFont typeface="Source Sans Pro"/>
              <a:defRPr sz="1800">
                <a:solidFill>
                  <a:srgbClr val="28324A"/>
                </a:solidFill>
                <a:latin typeface="Source Sans Pro"/>
                <a:ea typeface="Source Sans Pro"/>
                <a:cs typeface="Source Sans Pro"/>
                <a:sym typeface="Source Sans Pro"/>
              </a:defRPr>
            </a:lvl3pPr>
            <a:lvl4pPr lvl="3">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4pPr>
            <a:lvl5pPr lvl="4">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5pPr>
            <a:lvl6pPr lvl="5">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6pPr>
            <a:lvl7pPr lvl="6">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7pPr>
            <a:lvl8pPr lvl="7">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8pPr>
            <a:lvl9pPr lvl="8">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6" r:id="rId5"/>
    <p:sldLayoutId id="214748365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lasseufpa/5gm-data"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lasseufpa"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ctrTitle"/>
          </p:nvPr>
        </p:nvSpPr>
        <p:spPr>
          <a:xfrm>
            <a:off x="-28184" y="2800350"/>
            <a:ext cx="5610300" cy="1159799"/>
          </a:xfrm>
          <a:prstGeom prst="rect">
            <a:avLst/>
          </a:prstGeom>
        </p:spPr>
        <p:txBody>
          <a:bodyPr lIns="91425" tIns="91425" rIns="91425" bIns="91425" anchor="ctr" anchorCtr="0">
            <a:noAutofit/>
          </a:bodyPr>
          <a:lstStyle/>
          <a:p>
            <a:pPr algn="ctr"/>
            <a:r>
              <a:rPr lang="en-US" sz="2400" u="sng" dirty="0"/>
              <a:t>5G MIMO Data for Machine Learning: Application to Beam-Selection using Deep Learning</a:t>
            </a:r>
            <a:r>
              <a:rPr lang="en-US" sz="2400" dirty="0"/>
              <a:t/>
            </a:r>
            <a:br>
              <a:rPr lang="en-US" sz="2400" dirty="0"/>
            </a:br>
            <a:endParaRPr lang="en" sz="2400" dirty="0"/>
          </a:p>
        </p:txBody>
      </p:sp>
      <p:sp>
        <p:nvSpPr>
          <p:cNvPr id="2" name="TextBox 1"/>
          <p:cNvSpPr txBox="1"/>
          <p:nvPr/>
        </p:nvSpPr>
        <p:spPr>
          <a:xfrm>
            <a:off x="5067822" y="3486150"/>
            <a:ext cx="3962400" cy="1600438"/>
          </a:xfrm>
          <a:prstGeom prst="rect">
            <a:avLst/>
          </a:prstGeom>
          <a:noFill/>
        </p:spPr>
        <p:txBody>
          <a:bodyPr wrap="square" rtlCol="0">
            <a:spAutoFit/>
          </a:bodyPr>
          <a:lstStyle/>
          <a:p>
            <a:r>
              <a:rPr lang="en-US" b="1" u="sng" dirty="0"/>
              <a:t>Giáo viên hướng dẫn</a:t>
            </a:r>
            <a:r>
              <a:rPr lang="en-US" b="1" dirty="0"/>
              <a:t>: </a:t>
            </a:r>
            <a:r>
              <a:rPr lang="en-US" b="1" dirty="0" smtClean="0"/>
              <a:t>T.s </a:t>
            </a:r>
            <a:r>
              <a:rPr lang="en-US" b="1" dirty="0"/>
              <a:t>Phạm Ngọc Sơn</a:t>
            </a:r>
            <a:endParaRPr lang="en-US" dirty="0"/>
          </a:p>
          <a:p>
            <a:r>
              <a:rPr lang="en-US" b="1" dirty="0"/>
              <a:t>Sinh Viên Thực Hiện:</a:t>
            </a:r>
            <a:endParaRPr lang="en-US" dirty="0"/>
          </a:p>
          <a:p>
            <a:pPr lvl="0"/>
            <a:r>
              <a:rPr lang="en-US" b="1" dirty="0"/>
              <a:t>Sinh Viên </a:t>
            </a:r>
            <a:r>
              <a:rPr lang="en-US" b="1" dirty="0" smtClean="0"/>
              <a:t>1:Phạm Hữu Vinh</a:t>
            </a:r>
            <a:r>
              <a:rPr lang="en-US" dirty="0"/>
              <a:t>	</a:t>
            </a:r>
            <a:r>
              <a:rPr lang="en-US" dirty="0" smtClean="0"/>
              <a:t>16141094</a:t>
            </a:r>
            <a:r>
              <a:rPr lang="en-US" dirty="0"/>
              <a:t>		</a:t>
            </a:r>
          </a:p>
          <a:p>
            <a:pPr lvl="0"/>
            <a:r>
              <a:rPr lang="en-US" b="1" dirty="0"/>
              <a:t>Sinh Viên </a:t>
            </a:r>
            <a:r>
              <a:rPr lang="en-US" b="1" dirty="0" smtClean="0"/>
              <a:t>2:Trần Thanh Quang</a:t>
            </a:r>
            <a:r>
              <a:rPr lang="en-US" dirty="0"/>
              <a:t>	</a:t>
            </a:r>
            <a:r>
              <a:rPr lang="en-US" dirty="0" smtClean="0"/>
              <a:t>16141361</a:t>
            </a:r>
            <a:r>
              <a:rPr lang="en-US" dirty="0"/>
              <a:t>			</a:t>
            </a:r>
          </a:p>
          <a:p>
            <a:endParaRPr lang="en-US"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ctrTitle" idx="4294967295"/>
          </p:nvPr>
        </p:nvSpPr>
        <p:spPr>
          <a:xfrm>
            <a:off x="1275149" y="1278550"/>
            <a:ext cx="6593700" cy="1159799"/>
          </a:xfrm>
          <a:prstGeom prst="rect">
            <a:avLst/>
          </a:prstGeom>
          <a:noFill/>
          <a:ln>
            <a:noFill/>
          </a:ln>
        </p:spPr>
        <p:txBody>
          <a:bodyPr lIns="91425" tIns="91425" rIns="91425" bIns="91425" anchor="b" anchorCtr="0">
            <a:noAutofit/>
          </a:bodyPr>
          <a:lstStyle/>
          <a:p>
            <a:pPr lvl="0">
              <a:spcBef>
                <a:spcPts val="0"/>
              </a:spcBef>
              <a:buNone/>
            </a:pPr>
            <a:r>
              <a:rPr lang="en" sz="4600" dirty="0" smtClean="0">
                <a:latin typeface="Times New Roman" pitchFamily="18" charset="0"/>
                <a:cs typeface="Times New Roman" pitchFamily="18" charset="0"/>
              </a:rPr>
              <a:t>III/CÁC THUẬT TOÁN</a:t>
            </a:r>
            <a:endParaRPr lang="en" sz="4600" dirty="0">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990600" y="361950"/>
            <a:ext cx="6996600" cy="715800"/>
          </a:xfrm>
          <a:prstGeom prst="rect">
            <a:avLst/>
          </a:prstGeom>
        </p:spPr>
        <p:txBody>
          <a:bodyPr lIns="91425" tIns="91425" rIns="91425" bIns="91425" anchor="b" anchorCtr="0">
            <a:noAutofit/>
          </a:bodyPr>
          <a:lstStyle/>
          <a:p>
            <a:pPr lvl="0">
              <a:spcBef>
                <a:spcPts val="0"/>
              </a:spcBef>
              <a:buNone/>
            </a:pPr>
            <a:r>
              <a:rPr lang="en" dirty="0" smtClean="0">
                <a:latin typeface="Times New Roman" pitchFamily="18" charset="0"/>
                <a:cs typeface="Times New Roman" pitchFamily="18" charset="0"/>
              </a:rPr>
              <a:t>1/ Lưu trữ định kỳ</a:t>
            </a:r>
            <a:endParaRPr lang="en" dirty="0">
              <a:solidFill>
                <a:srgbClr val="3C78D8"/>
              </a:solidFill>
              <a:latin typeface="Times New Roman" pitchFamily="18" charset="0"/>
              <a:cs typeface="Times New Roman" pitchFamily="18" charset="0"/>
            </a:endParaRPr>
          </a:p>
        </p:txBody>
      </p:sp>
      <p:sp>
        <p:nvSpPr>
          <p:cNvPr id="486" name="Shape 486"/>
          <p:cNvSpPr txBox="1">
            <a:spLocks noGrp="1"/>
          </p:cNvSpPr>
          <p:nvPr>
            <p:ph type="body" idx="1"/>
          </p:nvPr>
        </p:nvSpPr>
        <p:spPr>
          <a:xfrm>
            <a:off x="3505200" y="1200150"/>
            <a:ext cx="4863000" cy="1464899"/>
          </a:xfrm>
          <a:prstGeom prst="rect">
            <a:avLst/>
          </a:prstGeom>
        </p:spPr>
        <p:txBody>
          <a:bodyPr lIns="91425" tIns="91425" rIns="91425" bIns="91425" anchor="t" anchorCtr="0">
            <a:noAutofit/>
          </a:bodyPr>
          <a:lstStyle/>
          <a:p>
            <a:r>
              <a:rPr lang="en-US" sz="1400" dirty="0"/>
              <a:t>Trong phương pháp của </a:t>
            </a:r>
            <a:r>
              <a:rPr lang="en-US" sz="1400" dirty="0" smtClean="0"/>
              <a:t>tác giả, </a:t>
            </a:r>
            <a:r>
              <a:rPr lang="en-US" sz="1400" dirty="0"/>
              <a:t>các </a:t>
            </a:r>
            <a:r>
              <a:rPr lang="en-US" sz="1400" dirty="0" smtClean="0"/>
              <a:t>đầu </a:t>
            </a:r>
            <a:r>
              <a:rPr lang="en-US" sz="1400" dirty="0"/>
              <a:t>ra của trình mô phỏng được lưu trữ định kỳ dưới dạng “snapshots” (or </a:t>
            </a:r>
            <a:r>
              <a:rPr lang="en-US" sz="1400" i="1" dirty="0"/>
              <a:t>scenes</a:t>
            </a:r>
            <a:r>
              <a:rPr lang="en-US" sz="1400" dirty="0"/>
              <a:t>) tứ là ảnh chụp nhanh </a:t>
            </a:r>
            <a:r>
              <a:rPr lang="en-US" sz="1400" dirty="0" smtClean="0">
                <a:sym typeface="Wingdings" pitchFamily="2" charset="2"/>
              </a:rPr>
              <a:t></a:t>
            </a:r>
            <a:r>
              <a:rPr lang="en-US" sz="1400" dirty="0" smtClean="0"/>
              <a:t>với </a:t>
            </a:r>
            <a:r>
              <a:rPr lang="en-US" sz="1400" dirty="0"/>
              <a:t>thời gian over time </a:t>
            </a:r>
            <a:r>
              <a:rPr lang="en-US" sz="1400" i="1" dirty="0"/>
              <a:t>t </a:t>
            </a:r>
            <a:r>
              <a:rPr lang="en-US" sz="1400" dirty="0"/>
              <a:t>= </a:t>
            </a:r>
            <a:r>
              <a:rPr lang="en-US" sz="1400" i="1" dirty="0" smtClean="0"/>
              <a:t>nT</a:t>
            </a:r>
            <a:r>
              <a:rPr lang="en-US" sz="1400" dirty="0" smtClean="0"/>
              <a:t>sam</a:t>
            </a:r>
          </a:p>
          <a:p>
            <a:pPr>
              <a:buNone/>
            </a:pPr>
            <a:endParaRPr lang="en-US" sz="1400" dirty="0"/>
          </a:p>
          <a:p>
            <a:r>
              <a:rPr lang="en-US" sz="1400" dirty="0"/>
              <a:t> Trong đó Tsam là khoảng thời gian lấy mẫu và n thuộc Z. Một cảnh S (t) có </a:t>
            </a:r>
            <a:r>
              <a:rPr lang="en-US" sz="1400" dirty="0" smtClean="0"/>
              <a:t>thể chứa </a:t>
            </a:r>
            <a:r>
              <a:rPr lang="en-US" sz="1400" dirty="0"/>
              <a:t>nhiều máy phát và máy thu, tạo điều kiện sử dụng bộ dữ liệu để điều tra nhiều người dùng và MIMO khác các vấn đề</a:t>
            </a:r>
          </a:p>
          <a:p>
            <a:pPr marL="228600" lvl="0" rtl="0">
              <a:spcBef>
                <a:spcPts val="0"/>
              </a:spcBef>
              <a:buNone/>
            </a:pPr>
            <a:endParaRPr lang="en"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29116"/>
            <a:ext cx="3121152" cy="697992"/>
          </a:xfrm>
          <a:prstGeom prst="rect">
            <a:avLst/>
          </a:prstGeom>
          <a:ln>
            <a:noFill/>
          </a:ln>
          <a:effectLst>
            <a:softEdge rad="112500"/>
          </a:effectLst>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2" name="Shape 492"/>
          <p:cNvSpPr txBox="1">
            <a:spLocks noGrp="1"/>
          </p:cNvSpPr>
          <p:nvPr>
            <p:ph type="subTitle" idx="4294967295"/>
          </p:nvPr>
        </p:nvSpPr>
        <p:spPr>
          <a:xfrm>
            <a:off x="3200400" y="895350"/>
            <a:ext cx="4804800" cy="784799"/>
          </a:xfrm>
          <a:prstGeom prst="rect">
            <a:avLst/>
          </a:prstGeom>
          <a:noFill/>
          <a:ln>
            <a:noFill/>
          </a:ln>
        </p:spPr>
        <p:txBody>
          <a:bodyPr lIns="91425" tIns="91425" rIns="91425" bIns="91425" anchor="t" anchorCtr="0">
            <a:noAutofit/>
          </a:bodyPr>
          <a:lstStyle/>
          <a:p>
            <a:r>
              <a:rPr lang="en-US" sz="1400" dirty="0">
                <a:latin typeface="Times New Roman" pitchFamily="18" charset="0"/>
                <a:cs typeface="Times New Roman" pitchFamily="18" charset="0"/>
              </a:rPr>
              <a:t>- Để cải thiện độ đa dạng cảnh(giả lập) và đưa ra </a:t>
            </a: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tính toán tương đối cao của mô phỏng RT, </a:t>
            </a:r>
            <a:r>
              <a:rPr lang="en-US" sz="1400" dirty="0" smtClean="0">
                <a:latin typeface="Times New Roman" pitchFamily="18" charset="0"/>
                <a:cs typeface="Times New Roman" pitchFamily="18" charset="0"/>
              </a:rPr>
              <a:t>tác giả </a:t>
            </a:r>
            <a:r>
              <a:rPr lang="en-US" sz="1400" dirty="0">
                <a:latin typeface="Times New Roman" pitchFamily="18" charset="0"/>
                <a:cs typeface="Times New Roman" pitchFamily="18" charset="0"/>
              </a:rPr>
              <a:t>trích xuất các cửa sổ quan sát </a:t>
            </a: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tại các nội dung riêng biệt  Cụ thể, thay vì luôn trích xuất liên tiếp một cảnh dọc theo toàn bộ mô phỏng, các khung hình có thời lượng Tepi thu được, mỗi khung </a:t>
            </a:r>
            <a:r>
              <a:rPr lang="en-US" sz="1400" dirty="0" smtClean="0">
                <a:latin typeface="Times New Roman" pitchFamily="18" charset="0"/>
                <a:cs typeface="Times New Roman" pitchFamily="18" charset="0"/>
              </a:rPr>
              <a:t>có scenes </a:t>
            </a:r>
            <a:endParaRPr lang="en-US" sz="1400" dirty="0">
              <a:latin typeface="Times New Roman" pitchFamily="18" charset="0"/>
              <a:cs typeface="Times New Roman" pitchFamily="18" charset="0"/>
            </a:endParaRPr>
          </a:p>
          <a:p>
            <a:r>
              <a:rPr lang="en-US" sz="1400" dirty="0">
                <a:latin typeface="Times New Roman" pitchFamily="18" charset="0"/>
                <a:cs typeface="Times New Roman" pitchFamily="18" charset="0"/>
              </a:rPr>
              <a:t>- Ví dụ: một tập bắt đầu lúc thời gian t0 sẽ được tạo bởi một chuỗi các cảnh </a:t>
            </a:r>
          </a:p>
          <a:p>
            <a:r>
              <a:rPr lang="en-US" sz="1400" i="1" dirty="0">
                <a:latin typeface="Times New Roman" pitchFamily="18" charset="0"/>
                <a:cs typeface="Times New Roman" pitchFamily="18" charset="0"/>
              </a:rPr>
              <a:t>{S</a:t>
            </a:r>
            <a:r>
              <a:rPr lang="en-US" sz="1400" dirty="0">
                <a:latin typeface="Times New Roman" pitchFamily="18" charset="0"/>
                <a:cs typeface="Times New Roman" pitchFamily="18" charset="0"/>
              </a:rPr>
              <a:t>(</a:t>
            </a:r>
            <a:r>
              <a:rPr lang="en-US" sz="1400" i="1" dirty="0">
                <a:latin typeface="Times New Roman" pitchFamily="18" charset="0"/>
                <a:cs typeface="Times New Roman" pitchFamily="18" charset="0"/>
              </a:rPr>
              <a:t>t</a:t>
            </a:r>
            <a:r>
              <a:rPr lang="en-US" sz="1400" dirty="0">
                <a:latin typeface="Times New Roman" pitchFamily="18" charset="0"/>
                <a:cs typeface="Times New Roman" pitchFamily="18" charset="0"/>
              </a:rPr>
              <a:t>)</a:t>
            </a:r>
            <a:r>
              <a:rPr lang="en-US" sz="1400" i="1" dirty="0">
                <a:latin typeface="Times New Roman" pitchFamily="18" charset="0"/>
                <a:cs typeface="Times New Roman" pitchFamily="18" charset="0"/>
              </a:rPr>
              <a:t>; t </a:t>
            </a:r>
            <a:r>
              <a:rPr lang="en-US" sz="1400" dirty="0">
                <a:latin typeface="Times New Roman" pitchFamily="18" charset="0"/>
                <a:cs typeface="Times New Roman" pitchFamily="18" charset="0"/>
              </a:rPr>
              <a:t>=</a:t>
            </a:r>
            <a:r>
              <a:rPr lang="en-US" sz="1400" i="1" dirty="0">
                <a:latin typeface="Times New Roman" pitchFamily="18" charset="0"/>
                <a:cs typeface="Times New Roman" pitchFamily="18" charset="0"/>
              </a:rPr>
              <a:t>t</a:t>
            </a:r>
            <a:r>
              <a:rPr lang="en-US" sz="1400" dirty="0">
                <a:latin typeface="Times New Roman" pitchFamily="18" charset="0"/>
                <a:cs typeface="Times New Roman" pitchFamily="18" charset="0"/>
              </a:rPr>
              <a:t>0</a:t>
            </a:r>
            <a:r>
              <a:rPr lang="en-US" sz="1400" i="1" dirty="0">
                <a:latin typeface="Times New Roman" pitchFamily="18" charset="0"/>
                <a:cs typeface="Times New Roman" pitchFamily="18" charset="0"/>
              </a:rPr>
              <a:t>; t</a:t>
            </a:r>
            <a:r>
              <a:rPr lang="en-US" sz="1400" dirty="0">
                <a:latin typeface="Times New Roman" pitchFamily="18" charset="0"/>
                <a:cs typeface="Times New Roman" pitchFamily="18" charset="0"/>
              </a:rPr>
              <a:t>0 +</a:t>
            </a:r>
            <a:r>
              <a:rPr lang="en-US" sz="1400" i="1" dirty="0">
                <a:latin typeface="Times New Roman" pitchFamily="18" charset="0"/>
                <a:cs typeface="Times New Roman" pitchFamily="18" charset="0"/>
              </a:rPr>
              <a:t>T</a:t>
            </a:r>
            <a:r>
              <a:rPr lang="en-US" sz="1400" dirty="0">
                <a:latin typeface="Times New Roman" pitchFamily="18" charset="0"/>
                <a:cs typeface="Times New Roman" pitchFamily="18" charset="0"/>
              </a:rPr>
              <a:t>sam</a:t>
            </a:r>
            <a:r>
              <a:rPr lang="en-US" sz="1400" i="1" dirty="0">
                <a:latin typeface="Times New Roman" pitchFamily="18" charset="0"/>
                <a:cs typeface="Times New Roman" pitchFamily="18" charset="0"/>
              </a:rPr>
              <a:t>; : : : ; t</a:t>
            </a:r>
            <a:r>
              <a:rPr lang="en-US" sz="1400" dirty="0">
                <a:latin typeface="Times New Roman" pitchFamily="18" charset="0"/>
                <a:cs typeface="Times New Roman" pitchFamily="18" charset="0"/>
              </a:rPr>
              <a:t>0 + (</a:t>
            </a:r>
            <a:r>
              <a:rPr lang="en-US" sz="1400" i="1" dirty="0">
                <a:latin typeface="Times New Roman" pitchFamily="18" charset="0"/>
                <a:cs typeface="Times New Roman" pitchFamily="18" charset="0"/>
              </a:rPr>
              <a:t>N</a:t>
            </a:r>
            <a:r>
              <a:rPr lang="en-US" sz="1400" dirty="0">
                <a:latin typeface="Times New Roman" pitchFamily="18" charset="0"/>
                <a:cs typeface="Times New Roman" pitchFamily="18" charset="0"/>
              </a:rPr>
              <a:t>sce </a:t>
            </a:r>
            <a:r>
              <a:rPr lang="en-US" sz="1400" i="1" dirty="0">
                <a:latin typeface="Times New Roman" pitchFamily="18" charset="0"/>
                <a:cs typeface="Times New Roman" pitchFamily="18" charset="0"/>
              </a:rPr>
              <a:t>-</a:t>
            </a:r>
            <a:r>
              <a:rPr lang="en-US" sz="1400" dirty="0">
                <a:latin typeface="Times New Roman" pitchFamily="18" charset="0"/>
                <a:cs typeface="Times New Roman" pitchFamily="18" charset="0"/>
              </a:rPr>
              <a:t>1)</a:t>
            </a:r>
            <a:r>
              <a:rPr lang="en-US" sz="1400" i="1" dirty="0">
                <a:latin typeface="Times New Roman" pitchFamily="18" charset="0"/>
                <a:cs typeface="Times New Roman" pitchFamily="18" charset="0"/>
              </a:rPr>
              <a:t>T</a:t>
            </a:r>
            <a:r>
              <a:rPr lang="en-US" sz="1400" dirty="0">
                <a:latin typeface="Times New Roman" pitchFamily="18" charset="0"/>
                <a:cs typeface="Times New Roman" pitchFamily="18" charset="0"/>
              </a:rPr>
              <a:t>sam</a:t>
            </a:r>
            <a:r>
              <a:rPr lang="en-US" sz="1400" i="1" dirty="0">
                <a:latin typeface="Times New Roman" pitchFamily="18" charset="0"/>
                <a:cs typeface="Times New Roman" pitchFamily="18" charset="0"/>
              </a:rPr>
              <a:t>}</a:t>
            </a:r>
            <a:endParaRPr lang="en-US" sz="1400" dirty="0">
              <a:latin typeface="Times New Roman" pitchFamily="18" charset="0"/>
              <a:cs typeface="Times New Roman" pitchFamily="18" charset="0"/>
            </a:endParaRPr>
          </a:p>
          <a:p>
            <a:r>
              <a:rPr lang="en-US" sz="1400" dirty="0">
                <a:latin typeface="Times New Roman" pitchFamily="18" charset="0"/>
                <a:cs typeface="Times New Roman" pitchFamily="18" charset="0"/>
              </a:rPr>
              <a:t>- Để tạo điều kiện xử lý song song, một tập dữ liệu với các tập Nepi có thể được tổ chức dưới dạng TensorFlow </a:t>
            </a:r>
            <a:r>
              <a:rPr lang="en-US" sz="1400" dirty="0" smtClean="0">
                <a:latin typeface="Times New Roman" pitchFamily="18" charset="0"/>
                <a:cs typeface="Times New Roman" pitchFamily="18" charset="0"/>
              </a:rPr>
              <a:t>TFRecord</a:t>
            </a:r>
          </a:p>
          <a:p>
            <a:r>
              <a:rPr lang="vi-VN" sz="1400" dirty="0"/>
              <a:t>Tensorflow là một thư viện mã nguồn mở cung cấp khả năng xử lí tính toán số học dựa trên biểu đồ mô tả sự thay đổi của dữ liệu, trong đó các node là các phép tính toán học còn các cạnh biểu thị luồng dữ liệu.</a:t>
            </a:r>
            <a:endParaRPr lang="en" sz="1400" dirty="0">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7750"/>
            <a:ext cx="3344331" cy="1770528"/>
          </a:xfrm>
          <a:prstGeom prst="rect">
            <a:avLst/>
          </a:prstGeom>
          <a:ln>
            <a:noFill/>
          </a:ln>
          <a:effectLst>
            <a:softEdge rad="112500"/>
          </a:effectLst>
        </p:spPr>
      </p:pic>
      <p:pic>
        <p:nvPicPr>
          <p:cNvPr id="15" name="Picture 14"/>
          <p:cNvPicPr/>
          <p:nvPr/>
        </p:nvPicPr>
        <p:blipFill>
          <a:blip r:embed="rId4"/>
          <a:stretch>
            <a:fillRect/>
          </a:stretch>
        </p:blipFill>
        <p:spPr>
          <a:xfrm>
            <a:off x="4038600" y="2033652"/>
            <a:ext cx="1226820" cy="266700"/>
          </a:xfrm>
          <a:prstGeom prst="rect">
            <a:avLst/>
          </a:prstGeom>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8" name="Shape 508"/>
          <p:cNvSpPr txBox="1">
            <a:spLocks noGrp="1"/>
          </p:cNvSpPr>
          <p:nvPr>
            <p:ph type="title"/>
          </p:nvPr>
        </p:nvSpPr>
        <p:spPr>
          <a:xfrm>
            <a:off x="1047750" y="634125"/>
            <a:ext cx="6996600" cy="715800"/>
          </a:xfrm>
          <a:prstGeom prst="rect">
            <a:avLst/>
          </a:prstGeom>
        </p:spPr>
        <p:txBody>
          <a:bodyPr lIns="91425" tIns="91425" rIns="91425" bIns="91425" anchor="b" anchorCtr="0">
            <a:noAutofit/>
          </a:bodyPr>
          <a:lstStyle/>
          <a:p>
            <a:pPr lvl="0"/>
            <a:r>
              <a:rPr lang="en" dirty="0" smtClean="0">
                <a:latin typeface="Times New Roman" pitchFamily="18" charset="0"/>
                <a:cs typeface="Times New Roman" pitchFamily="18" charset="0"/>
              </a:rPr>
              <a:t>2/</a:t>
            </a:r>
            <a:r>
              <a:rPr lang="en-US" dirty="0">
                <a:latin typeface="Times New Roman" pitchFamily="18" charset="0"/>
                <a:cs typeface="Times New Roman" pitchFamily="18" charset="0"/>
              </a:rPr>
              <a:t> Tích hợp các mô phỏng giao thông và dò tia</a:t>
            </a:r>
            <a:endParaRPr lang="en" dirty="0">
              <a:latin typeface="Times New Roman" pitchFamily="18" charset="0"/>
              <a:cs typeface="Times New Roman" pitchFamily="18" charset="0"/>
            </a:endParaRPr>
          </a:p>
        </p:txBody>
      </p:sp>
      <p:sp>
        <p:nvSpPr>
          <p:cNvPr id="509" name="Shape 509"/>
          <p:cNvSpPr txBox="1">
            <a:spLocks noGrp="1"/>
          </p:cNvSpPr>
          <p:nvPr>
            <p:ph type="body" idx="2"/>
          </p:nvPr>
        </p:nvSpPr>
        <p:spPr>
          <a:xfrm>
            <a:off x="4672562" y="1552950"/>
            <a:ext cx="3339899" cy="2665799"/>
          </a:xfrm>
          <a:prstGeom prst="rect">
            <a:avLst/>
          </a:prstGeom>
        </p:spPr>
        <p:txBody>
          <a:bodyPr lIns="91425" tIns="91425" rIns="91425" bIns="91425" anchor="t" anchorCtr="0">
            <a:noAutofit/>
          </a:bodyPr>
          <a:lstStyle/>
          <a:p>
            <a:pPr>
              <a:buNone/>
            </a:pPr>
            <a:r>
              <a:rPr lang="en-US" sz="1400" dirty="0">
                <a:latin typeface="Times New Roman" pitchFamily="18" charset="0"/>
                <a:cs typeface="Times New Roman" pitchFamily="18" charset="0"/>
              </a:rPr>
              <a:t>- Xe và người đi bộ traffic simulators mô phỏng giao thông cung cấp sự linh hoạt để điều tra tác động của tính di động trong V2I và các ứng dụng liên quan </a:t>
            </a:r>
          </a:p>
          <a:p>
            <a:pPr lvl="0" rtl="0">
              <a:spcBef>
                <a:spcPts val="0"/>
              </a:spcBef>
              <a:buNone/>
            </a:pPr>
            <a:endParaRPr lang="en" sz="1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04950"/>
            <a:ext cx="3066126"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8" name="Shape 508"/>
          <p:cNvSpPr txBox="1">
            <a:spLocks noGrp="1"/>
          </p:cNvSpPr>
          <p:nvPr>
            <p:ph type="title"/>
          </p:nvPr>
        </p:nvSpPr>
        <p:spPr>
          <a:xfrm>
            <a:off x="1047750" y="634125"/>
            <a:ext cx="6996600" cy="715800"/>
          </a:xfrm>
          <a:prstGeom prst="rect">
            <a:avLst/>
          </a:prstGeom>
        </p:spPr>
        <p:txBody>
          <a:bodyPr lIns="91425" tIns="91425" rIns="91425" bIns="91425" anchor="b" anchorCtr="0">
            <a:noAutofit/>
          </a:bodyPr>
          <a:lstStyle/>
          <a:p>
            <a:pPr lvl="0"/>
            <a:r>
              <a:rPr lang="en" dirty="0" smtClean="0">
                <a:latin typeface="Times New Roman" pitchFamily="18" charset="0"/>
                <a:cs typeface="Times New Roman" pitchFamily="18" charset="0"/>
              </a:rPr>
              <a:t>2/</a:t>
            </a:r>
            <a:r>
              <a:rPr lang="en-US" dirty="0">
                <a:latin typeface="Times New Roman" pitchFamily="18" charset="0"/>
                <a:cs typeface="Times New Roman" pitchFamily="18" charset="0"/>
              </a:rPr>
              <a:t> Tích hợp các mô phỏng giao thông và dò tia</a:t>
            </a:r>
            <a:endParaRPr lang="en" dirty="0">
              <a:latin typeface="Times New Roman" pitchFamily="18" charset="0"/>
              <a:cs typeface="Times New Roman" pitchFamily="18" charset="0"/>
            </a:endParaRPr>
          </a:p>
        </p:txBody>
      </p:sp>
      <p:sp>
        <p:nvSpPr>
          <p:cNvPr id="509" name="Shape 509"/>
          <p:cNvSpPr txBox="1">
            <a:spLocks noGrp="1"/>
          </p:cNvSpPr>
          <p:nvPr>
            <p:ph type="body" idx="2"/>
          </p:nvPr>
        </p:nvSpPr>
        <p:spPr>
          <a:xfrm>
            <a:off x="4672562" y="1552950"/>
            <a:ext cx="3339899" cy="2665799"/>
          </a:xfrm>
          <a:prstGeom prst="rect">
            <a:avLst/>
          </a:prstGeom>
        </p:spPr>
        <p:txBody>
          <a:bodyPr lIns="91425" tIns="91425" rIns="91425" bIns="91425" anchor="t" anchorCtr="0">
            <a:noAutofit/>
          </a:bodyPr>
          <a:lstStyle/>
          <a:p>
            <a:r>
              <a:rPr lang="en-US" dirty="0">
                <a:latin typeface="Times New Roman" pitchFamily="18" charset="0"/>
                <a:cs typeface="Times New Roman" pitchFamily="18" charset="0"/>
              </a:rPr>
              <a:t>Để tạo thuận lợi cho việc tương tác với trình mô phỏng lưu lượng, bộ điều phối kết hợp mỗi máy phát hoặc máy thu di động với một đối tượng di động (MOBJ)</a:t>
            </a:r>
          </a:p>
          <a:p>
            <a:r>
              <a:rPr lang="en-US" dirty="0">
                <a:latin typeface="Times New Roman" pitchFamily="18" charset="0"/>
                <a:cs typeface="Times New Roman" pitchFamily="18" charset="0"/>
              </a:rPr>
              <a:t>Một MOBJ cũng có thể chỉ đơn giản là đóng vai trò của trình chặn hoặc phân tán, không có bộ thu phát  liên quan</a:t>
            </a:r>
          </a:p>
          <a:p>
            <a:r>
              <a:rPr lang="en-US" dirty="0">
                <a:latin typeface="Times New Roman" pitchFamily="18" charset="0"/>
                <a:cs typeface="Times New Roman" pitchFamily="18" charset="0"/>
              </a:rPr>
              <a:t>- Trong giai đoạn cấu hình, với mỗi hoàng cảnh, người dùng chỉ định các tập tin tình huống cơ sở.</a:t>
            </a:r>
          </a:p>
          <a:p>
            <a:pPr lvl="0" rtl="0">
              <a:spcBef>
                <a:spcPts val="0"/>
              </a:spcBef>
              <a:buNone/>
            </a:pPr>
            <a:endParaRPr lang="en"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81150"/>
            <a:ext cx="3379918" cy="2209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155208"/>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8" name="Shape 508"/>
          <p:cNvSpPr txBox="1">
            <a:spLocks noGrp="1"/>
          </p:cNvSpPr>
          <p:nvPr>
            <p:ph type="title"/>
          </p:nvPr>
        </p:nvSpPr>
        <p:spPr>
          <a:xfrm>
            <a:off x="1047750" y="634125"/>
            <a:ext cx="6996600" cy="715800"/>
          </a:xfrm>
          <a:prstGeom prst="rect">
            <a:avLst/>
          </a:prstGeom>
        </p:spPr>
        <p:txBody>
          <a:bodyPr lIns="91425" tIns="91425" rIns="91425" bIns="91425" anchor="b" anchorCtr="0">
            <a:noAutofit/>
          </a:bodyPr>
          <a:lstStyle/>
          <a:p>
            <a:pPr lvl="0"/>
            <a:r>
              <a:rPr lang="en" dirty="0" smtClean="0">
                <a:latin typeface="Times New Roman" pitchFamily="18" charset="0"/>
                <a:cs typeface="Times New Roman" pitchFamily="18" charset="0"/>
              </a:rPr>
              <a:t>2/</a:t>
            </a:r>
            <a:r>
              <a:rPr lang="en-US" dirty="0">
                <a:latin typeface="Times New Roman" pitchFamily="18" charset="0"/>
                <a:cs typeface="Times New Roman" pitchFamily="18" charset="0"/>
              </a:rPr>
              <a:t> Tích hợp các mô phỏng giao thông và dò tia</a:t>
            </a:r>
            <a:endParaRPr lang="en" dirty="0">
              <a:latin typeface="Times New Roman" pitchFamily="18" charset="0"/>
              <a:cs typeface="Times New Roman" pitchFamily="18" charset="0"/>
            </a:endParaRPr>
          </a:p>
        </p:txBody>
      </p:sp>
      <p:sp>
        <p:nvSpPr>
          <p:cNvPr id="509" name="Shape 509"/>
          <p:cNvSpPr txBox="1">
            <a:spLocks noGrp="1"/>
          </p:cNvSpPr>
          <p:nvPr>
            <p:ph type="body" idx="2"/>
          </p:nvPr>
        </p:nvSpPr>
        <p:spPr>
          <a:xfrm>
            <a:off x="3048000" y="1481725"/>
            <a:ext cx="5943600" cy="2665799"/>
          </a:xfrm>
          <a:prstGeom prst="rect">
            <a:avLst/>
          </a:prstGeom>
        </p:spPr>
        <p:txBody>
          <a:bodyPr lIns="91425" tIns="91425" rIns="91425" bIns="91425" anchor="t" anchorCtr="0">
            <a:noAutofit/>
          </a:bodyPr>
          <a:lstStyle/>
          <a:p>
            <a:r>
              <a:rPr lang="en-US" sz="1200" dirty="0">
                <a:latin typeface="Times New Roman" pitchFamily="18" charset="0"/>
                <a:cs typeface="Times New Roman" pitchFamily="18" charset="0"/>
              </a:rPr>
              <a:t>Tóm lại, bộ dữ liệu lưu trữ cho mỗi tập: thư mục </a:t>
            </a:r>
            <a:r>
              <a:rPr lang="en-US" sz="1200" dirty="0" smtClean="0">
                <a:latin typeface="Times New Roman" pitchFamily="18" charset="0"/>
                <a:cs typeface="Times New Roman" pitchFamily="18" charset="0"/>
              </a:rPr>
              <a:t> </a:t>
            </a:r>
            <a:r>
              <a:rPr lang="en-US" sz="1200" dirty="0">
                <a:latin typeface="Times New Roman" pitchFamily="18" charset="0"/>
                <a:cs typeface="Times New Roman" pitchFamily="18" charset="0"/>
              </a:rPr>
              <a:t>cơ sở và tập tin cấu hình mô phỏng lưu lượng đường dẫn, thời gian bắt đầu tập, thời gian lấy mẫu Tsam, số lượng máy phát, máy thu và MOBJ, kích thước của tất cả các MOBJ, ánh xạ giữa các máy phát / máy thu và MOBJ, tọa độ của khu vực nghiên cứu RT và số lượng tia L trên </a:t>
            </a:r>
            <a:r>
              <a:rPr lang="en-US" sz="1200" dirty="0" smtClean="0">
                <a:latin typeface="Times New Roman" pitchFamily="18" charset="0"/>
                <a:cs typeface="Times New Roman" pitchFamily="18" charset="0"/>
              </a:rPr>
              <a:t>mỗi cặp </a:t>
            </a:r>
            <a:r>
              <a:rPr lang="en-US" sz="1200" dirty="0">
                <a:latin typeface="Times New Roman" pitchFamily="18" charset="0"/>
                <a:cs typeface="Times New Roman" pitchFamily="18" charset="0"/>
              </a:rPr>
              <a:t>truyền / nhận</a:t>
            </a:r>
          </a:p>
          <a:p>
            <a:r>
              <a:rPr lang="en-US" sz="1200" dirty="0">
                <a:latin typeface="Times New Roman" pitchFamily="18" charset="0"/>
                <a:cs typeface="Times New Roman" pitchFamily="18" charset="0"/>
              </a:rPr>
              <a:t>--Bên cạnh đó, khung cảnh chứa thông tin cho tất cả các cảnh của nó. Đối với một cảnh nhất định, thông tin thu thập từ các đầu ra của RT và mô phỏng giao thông đối với mỗi cặp máy phát / máy thu (m; n) là: thời gian trung bình khi đến  </a:t>
            </a:r>
            <a:r>
              <a:rPr lang="en-US" sz="1200" dirty="0" smtClean="0">
                <a:latin typeface="Times New Roman" pitchFamily="18" charset="0"/>
                <a:cs typeface="Times New Roman" pitchFamily="18" charset="0"/>
              </a:rPr>
              <a:t>       </a:t>
            </a:r>
            <a:r>
              <a:rPr lang="en-US" sz="1200" dirty="0" smtClean="0"/>
              <a:t>tổng số         được </a:t>
            </a:r>
            <a:r>
              <a:rPr lang="en-US" sz="1200" dirty="0"/>
              <a:t>truyền và nhận được </a:t>
            </a:r>
            <a:r>
              <a:rPr lang="en-US" sz="1200" dirty="0" smtClean="0"/>
              <a:t>công suất</a:t>
            </a:r>
          </a:p>
          <a:p>
            <a:r>
              <a:rPr lang="en-US" sz="1200" dirty="0" smtClean="0"/>
              <a:t> </a:t>
            </a:r>
          </a:p>
          <a:p>
            <a:endParaRPr lang="en-US" sz="1200" dirty="0">
              <a:latin typeface="Times New Roman" pitchFamily="18" charset="0"/>
              <a:cs typeface="Times New Roman" pitchFamily="18" charset="0"/>
            </a:endParaRPr>
          </a:p>
          <a:p>
            <a:endParaRPr lang="en-US" sz="1200" dirty="0" smtClean="0"/>
          </a:p>
          <a:p>
            <a:r>
              <a:rPr lang="en-US" sz="1200" dirty="0" smtClean="0"/>
              <a:t>tương </a:t>
            </a:r>
            <a:r>
              <a:rPr lang="en-US" sz="1200" dirty="0"/>
              <a:t>ứng với góc phương vị và độ cao để khởi hành và đến. Ngoài ra, một chuỗi s lưu trữ tất cả các tương tác ray của người tinh thần (phản xạ, nhiễu xạ, DS) và tạo điều kiện phân biệt các tình huống LOS và NLOS</a:t>
            </a:r>
            <a:endParaRPr lang="en" sz="1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04950"/>
            <a:ext cx="2621280"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p:nvPr/>
        </p:nvPicPr>
        <p:blipFill>
          <a:blip r:embed="rId4"/>
          <a:stretch>
            <a:fillRect/>
          </a:stretch>
        </p:blipFill>
        <p:spPr>
          <a:xfrm>
            <a:off x="6720318" y="2680700"/>
            <a:ext cx="259080" cy="152400"/>
          </a:xfrm>
          <a:prstGeom prst="rect">
            <a:avLst/>
          </a:prstGeom>
        </p:spPr>
      </p:pic>
      <p:pic>
        <p:nvPicPr>
          <p:cNvPr id="8" name="Picture 7"/>
          <p:cNvPicPr/>
          <p:nvPr/>
        </p:nvPicPr>
        <p:blipFill>
          <a:blip r:embed="rId5"/>
          <a:stretch>
            <a:fillRect/>
          </a:stretch>
        </p:blipFill>
        <p:spPr>
          <a:xfrm>
            <a:off x="4491624" y="2886597"/>
            <a:ext cx="221293" cy="225208"/>
          </a:xfrm>
          <a:prstGeom prst="rect">
            <a:avLst/>
          </a:prstGeom>
        </p:spPr>
      </p:pic>
      <p:pic>
        <p:nvPicPr>
          <p:cNvPr id="9" name="Picture 8"/>
          <p:cNvPicPr/>
          <p:nvPr/>
        </p:nvPicPr>
        <p:blipFill>
          <a:blip r:embed="rId5"/>
          <a:stretch>
            <a:fillRect/>
          </a:stretch>
        </p:blipFill>
        <p:spPr>
          <a:xfrm>
            <a:off x="7543800" y="2680700"/>
            <a:ext cx="220980" cy="225208"/>
          </a:xfrm>
          <a:prstGeom prst="rect">
            <a:avLst/>
          </a:prstGeom>
        </p:spPr>
      </p:pic>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799" y="3097974"/>
            <a:ext cx="5181599" cy="41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155208"/>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8" name="Shape 508"/>
          <p:cNvSpPr txBox="1">
            <a:spLocks noGrp="1"/>
          </p:cNvSpPr>
          <p:nvPr>
            <p:ph type="title"/>
          </p:nvPr>
        </p:nvSpPr>
        <p:spPr>
          <a:xfrm>
            <a:off x="1047750" y="634125"/>
            <a:ext cx="6996600" cy="715800"/>
          </a:xfrm>
          <a:prstGeom prst="rect">
            <a:avLst/>
          </a:prstGeom>
        </p:spPr>
        <p:txBody>
          <a:bodyPr lIns="91425" tIns="91425" rIns="91425" bIns="91425" anchor="b" anchorCtr="0">
            <a:noAutofit/>
          </a:bodyPr>
          <a:lstStyle/>
          <a:p>
            <a:pPr lvl="0"/>
            <a:r>
              <a:rPr lang="en" dirty="0" smtClean="0">
                <a:latin typeface="Times New Roman" pitchFamily="18" charset="0"/>
                <a:cs typeface="Times New Roman" pitchFamily="18" charset="0"/>
              </a:rPr>
              <a:t>3/</a:t>
            </a:r>
            <a:r>
              <a:rPr lang="en-US" dirty="0" smtClean="0">
                <a:latin typeface="Times New Roman" pitchFamily="18" charset="0"/>
                <a:cs typeface="Times New Roman" pitchFamily="18" charset="0"/>
              </a:rPr>
              <a:t> Những tình huống thưc tế</a:t>
            </a:r>
            <a:endParaRPr lang="en"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81150"/>
            <a:ext cx="5537056"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57350"/>
            <a:ext cx="2838212" cy="1657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8161441"/>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8" name="Shape 508"/>
          <p:cNvSpPr txBox="1">
            <a:spLocks noGrp="1"/>
          </p:cNvSpPr>
          <p:nvPr>
            <p:ph type="title"/>
          </p:nvPr>
        </p:nvSpPr>
        <p:spPr>
          <a:xfrm>
            <a:off x="1047750" y="634125"/>
            <a:ext cx="6996600" cy="715800"/>
          </a:xfrm>
          <a:prstGeom prst="rect">
            <a:avLst/>
          </a:prstGeom>
        </p:spPr>
        <p:txBody>
          <a:bodyPr lIns="91425" tIns="91425" rIns="91425" bIns="91425" anchor="b" anchorCtr="0">
            <a:noAutofit/>
          </a:bodyPr>
          <a:lstStyle/>
          <a:p>
            <a:pPr lvl="0"/>
            <a:r>
              <a:rPr lang="en" dirty="0">
                <a:latin typeface="Times New Roman" pitchFamily="18" charset="0"/>
                <a:cs typeface="Times New Roman" pitchFamily="18" charset="0"/>
              </a:rPr>
              <a:t>3/</a:t>
            </a:r>
            <a:r>
              <a:rPr lang="en-US" dirty="0">
                <a:latin typeface="Times New Roman" pitchFamily="18" charset="0"/>
                <a:cs typeface="Times New Roman" pitchFamily="18" charset="0"/>
              </a:rPr>
              <a:t> Những tình huống thưc tế</a:t>
            </a:r>
            <a:endParaRPr lang="en" dirty="0">
              <a:latin typeface="Times New Roman" pitchFamily="18" charset="0"/>
              <a:cs typeface="Times New Roman" pitchFamily="18" charset="0"/>
            </a:endParaRPr>
          </a:p>
        </p:txBody>
      </p:sp>
      <p:sp>
        <p:nvSpPr>
          <p:cNvPr id="509" name="Shape 509"/>
          <p:cNvSpPr txBox="1">
            <a:spLocks noGrp="1"/>
          </p:cNvSpPr>
          <p:nvPr>
            <p:ph type="body" idx="2"/>
          </p:nvPr>
        </p:nvSpPr>
        <p:spPr>
          <a:xfrm>
            <a:off x="3048000" y="1481725"/>
            <a:ext cx="5943600" cy="2665799"/>
          </a:xfrm>
          <a:prstGeom prst="rect">
            <a:avLst/>
          </a:prstGeom>
        </p:spPr>
        <p:txBody>
          <a:bodyPr lIns="91425" tIns="91425" rIns="91425" bIns="91425" anchor="t" anchorCtr="0">
            <a:noAutofit/>
          </a:bodyPr>
          <a:lstStyle/>
          <a:p>
            <a:pPr>
              <a:buNone/>
            </a:pPr>
            <a:r>
              <a:rPr lang="en-US" sz="1200" dirty="0" smtClean="0"/>
              <a:t>Lựa </a:t>
            </a:r>
            <a:r>
              <a:rPr lang="en-US" sz="1200" dirty="0"/>
              <a:t>chọn chùm tia dựa trên </a:t>
            </a:r>
            <a:r>
              <a:rPr lang="en-US" sz="1200" dirty="0" smtClean="0"/>
              <a:t>Codebook: </a:t>
            </a:r>
            <a:endParaRPr lang="en-US" sz="1200" dirty="0" smtClean="0">
              <a:latin typeface="Times New Roman" pitchFamily="18" charset="0"/>
              <a:cs typeface="Times New Roman" pitchFamily="18" charset="0"/>
            </a:endParaRPr>
          </a:p>
          <a:p>
            <a:r>
              <a:rPr lang="en-US" sz="1400" dirty="0">
                <a:latin typeface="Times New Roman" pitchFamily="18" charset="0"/>
                <a:cs typeface="Times New Roman" pitchFamily="18" charset="0"/>
              </a:rPr>
              <a:t>Với </a:t>
            </a:r>
            <a:r>
              <a:rPr lang="en-US" sz="1400" dirty="0" smtClean="0">
                <a:latin typeface="Times New Roman" pitchFamily="18" charset="0"/>
                <a:cs typeface="Times New Roman" pitchFamily="18" charset="0"/>
              </a:rPr>
              <a:t>Codebook-based beams: </a:t>
            </a:r>
            <a:r>
              <a:rPr lang="vi-VN" sz="1400" dirty="0" smtClean="0">
                <a:latin typeface="Times New Roman" pitchFamily="18" charset="0"/>
                <a:cs typeface="Times New Roman" pitchFamily="18" charset="0"/>
              </a:rPr>
              <a:t>Một </a:t>
            </a:r>
            <a:r>
              <a:rPr lang="vi-VN" sz="1400" dirty="0">
                <a:latin typeface="Times New Roman" pitchFamily="18" charset="0"/>
                <a:cs typeface="Times New Roman" pitchFamily="18" charset="0"/>
              </a:rPr>
              <a:t>bảng mã chùm bao gồm một tập hợp các chùm hoặc từ mã, trong đó một từ mã là một tập hợp các giá trị dịch pha tương tự, hoặc một tập hợp các giá trị dịch pha cộng, được áp dụng cho các phần tử ăng ten, để tạo thành một chùm tương tự</a:t>
            </a:r>
            <a:endParaRPr lang="en" sz="14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23950"/>
            <a:ext cx="2433638" cy="2398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8161441"/>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71550"/>
            <a:ext cx="2433638" cy="2398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33350"/>
            <a:ext cx="4991100"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43200" y="514350"/>
            <a:ext cx="4552849" cy="353943"/>
          </a:xfrm>
          <a:prstGeom prst="rect">
            <a:avLst/>
          </a:prstGeom>
        </p:spPr>
        <p:txBody>
          <a:bodyPr wrap="none">
            <a:spAutoFit/>
          </a:bodyPr>
          <a:lstStyle/>
          <a:p>
            <a:r>
              <a:rPr lang="en" sz="1700" dirty="0" smtClean="0">
                <a:solidFill>
                  <a:srgbClr val="00B0F0"/>
                </a:solidFill>
                <a:latin typeface="Times New Roman" pitchFamily="18" charset="0"/>
                <a:cs typeface="Times New Roman" pitchFamily="18" charset="0"/>
              </a:rPr>
              <a:t>4/ ỨNG DỤNG TRONG DEEP LEARING -DRL</a:t>
            </a:r>
            <a:endParaRPr lang="en-US" sz="1700" dirty="0">
              <a:solidFill>
                <a:srgbClr val="00B0F0"/>
              </a:solidFill>
            </a:endParaRPr>
          </a:p>
        </p:txBody>
      </p:sp>
      <p:sp>
        <p:nvSpPr>
          <p:cNvPr id="9" name="TextBox 8"/>
          <p:cNvSpPr txBox="1"/>
          <p:nvPr/>
        </p:nvSpPr>
        <p:spPr>
          <a:xfrm>
            <a:off x="3962400" y="1200150"/>
            <a:ext cx="4876800" cy="738664"/>
          </a:xfrm>
          <a:prstGeom prst="rect">
            <a:avLst/>
          </a:prstGeom>
          <a:noFill/>
        </p:spPr>
        <p:txBody>
          <a:bodyPr wrap="square" rtlCol="0">
            <a:spAutoFit/>
          </a:bodyPr>
          <a:lstStyle/>
          <a:p>
            <a:r>
              <a:rPr lang="en-US" dirty="0" smtClean="0"/>
              <a:t>Biểu đồ : hiệu suất của DRL trong tập huấn luyện so sánh với phân bố tối ưu thu được thông qua chương trình năng lượng</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47750"/>
            <a:ext cx="3124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43275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47750" y="100725"/>
            <a:ext cx="6996600" cy="715800"/>
          </a:xfrm>
          <a:prstGeom prst="rect">
            <a:avLst/>
          </a:prstGeom>
        </p:spPr>
        <p:txBody>
          <a:bodyPr lIns="91425" tIns="91425" rIns="91425" bIns="91425" anchor="b" anchorCtr="0">
            <a:noAutofit/>
          </a:bodyPr>
          <a:lstStyle/>
          <a:p>
            <a:pPr lvl="0"/>
            <a:r>
              <a:rPr lang="en-US" dirty="0" smtClean="0">
                <a:latin typeface="+mj-lt"/>
              </a:rPr>
              <a:t>I</a:t>
            </a:r>
            <a:r>
              <a:rPr lang="vi-VN" dirty="0" smtClean="0">
                <a:latin typeface="+mj-lt"/>
              </a:rPr>
              <a:t>. </a:t>
            </a:r>
            <a:r>
              <a:rPr lang="vi-VN" dirty="0">
                <a:latin typeface="+mj-lt"/>
              </a:rPr>
              <a:t>GIỚI THIỆU SƠ LƯỢC VỀ ĐỀ TÀI</a:t>
            </a:r>
            <a:endParaRPr lang="en" dirty="0">
              <a:latin typeface="+mj-lt"/>
            </a:endParaRPr>
          </a:p>
        </p:txBody>
      </p:sp>
      <p:sp>
        <p:nvSpPr>
          <p:cNvPr id="459" name="Shape 459"/>
          <p:cNvSpPr txBox="1"/>
          <p:nvPr/>
        </p:nvSpPr>
        <p:spPr>
          <a:xfrm>
            <a:off x="810925" y="742950"/>
            <a:ext cx="7522200" cy="826499"/>
          </a:xfrm>
          <a:prstGeom prst="rect">
            <a:avLst/>
          </a:prstGeom>
          <a:noFill/>
          <a:ln>
            <a:noFill/>
          </a:ln>
        </p:spPr>
        <p:txBody>
          <a:bodyPr lIns="91425" tIns="91425" rIns="91425" bIns="91425" anchor="t" anchorCtr="0">
            <a:noAutofit/>
          </a:bodyPr>
          <a:lstStyle/>
          <a:p>
            <a:pPr lvl="0" rtl="0">
              <a:spcBef>
                <a:spcPts val="600"/>
              </a:spcBef>
              <a:buNone/>
            </a:pPr>
            <a:endParaRPr lang="en" sz="1200" b="1" dirty="0">
              <a:solidFill>
                <a:srgbClr val="28324A"/>
              </a:solidFill>
              <a:latin typeface="Source Sans Pro"/>
              <a:ea typeface="Source Sans Pro"/>
              <a:cs typeface="Source Sans Pro"/>
              <a:sym typeface="Source Sans Pro"/>
            </a:endParaRPr>
          </a:p>
        </p:txBody>
      </p:sp>
      <p:sp>
        <p:nvSpPr>
          <p:cNvPr id="460" name="Shape 460"/>
          <p:cNvSpPr txBox="1"/>
          <p:nvPr/>
        </p:nvSpPr>
        <p:spPr>
          <a:xfrm>
            <a:off x="457200" y="971550"/>
            <a:ext cx="3452099" cy="2207100"/>
          </a:xfrm>
          <a:prstGeom prst="rect">
            <a:avLst/>
          </a:prstGeom>
          <a:noFill/>
          <a:ln>
            <a:noFill/>
          </a:ln>
        </p:spPr>
        <p:txBody>
          <a:bodyPr lIns="91425" tIns="91425" rIns="91425" bIns="91425" anchor="t" anchorCtr="0">
            <a:noAutofit/>
          </a:bodyPr>
          <a:lstStyle/>
          <a:p>
            <a:pPr lvl="0">
              <a:spcBef>
                <a:spcPts val="600"/>
              </a:spcBef>
            </a:pPr>
            <a:r>
              <a:rPr lang="en" sz="1200" b="1" dirty="0" smtClean="0">
                <a:solidFill>
                  <a:srgbClr val="00CEF6"/>
                </a:solidFill>
                <a:latin typeface="Source Sans Pro"/>
                <a:ea typeface="Source Sans Pro"/>
                <a:cs typeface="Source Sans Pro"/>
                <a:sym typeface="Source Sans Pro"/>
              </a:rPr>
              <a:t>5G </a:t>
            </a:r>
            <a:r>
              <a:rPr lang="en-US" sz="1200" b="1" dirty="0" smtClean="0">
                <a:solidFill>
                  <a:srgbClr val="00CEF6"/>
                </a:solidFill>
                <a:latin typeface="Source Sans Pro"/>
                <a:ea typeface="Source Sans Pro"/>
                <a:cs typeface="Source Sans Pro"/>
                <a:sym typeface="Source Sans Pro"/>
              </a:rPr>
              <a:t>Technology</a:t>
            </a:r>
            <a:endParaRPr lang="en" sz="1200" b="1" dirty="0">
              <a:solidFill>
                <a:srgbClr val="00CEF6"/>
              </a:solidFill>
              <a:latin typeface="Source Sans Pro"/>
              <a:ea typeface="Source Sans Pro"/>
              <a:cs typeface="Source Sans Pro"/>
              <a:sym typeface="Source Sans Pro"/>
            </a:endParaRPr>
          </a:p>
          <a:p>
            <a:pPr lvl="0" rtl="0">
              <a:spcBef>
                <a:spcPts val="600"/>
              </a:spcBef>
              <a:buNone/>
            </a:pPr>
            <a:r>
              <a:rPr lang="en" sz="1200" dirty="0" smtClean="0">
                <a:solidFill>
                  <a:srgbClr val="28324A"/>
                </a:solidFill>
                <a:latin typeface="Source Sans Pro"/>
                <a:ea typeface="Source Sans Pro"/>
                <a:cs typeface="Source Sans Pro"/>
                <a:sym typeface="Source Sans Pro"/>
              </a:rPr>
              <a:t>.</a:t>
            </a:r>
            <a:endParaRPr lang="en" sz="1200" dirty="0">
              <a:solidFill>
                <a:srgbClr val="28324A"/>
              </a:solidFill>
              <a:latin typeface="Source Sans Pro"/>
              <a:ea typeface="Source Sans Pro"/>
              <a:cs typeface="Source Sans Pro"/>
              <a:sym typeface="Source Sans Pro"/>
            </a:endParaRPr>
          </a:p>
        </p:txBody>
      </p:sp>
      <p:sp>
        <p:nvSpPr>
          <p:cNvPr id="461" name="Shape 461"/>
          <p:cNvSpPr txBox="1"/>
          <p:nvPr/>
        </p:nvSpPr>
        <p:spPr>
          <a:xfrm>
            <a:off x="4770329" y="974707"/>
            <a:ext cx="3602999" cy="2207100"/>
          </a:xfrm>
          <a:prstGeom prst="rect">
            <a:avLst/>
          </a:prstGeom>
          <a:noFill/>
          <a:ln>
            <a:noFill/>
          </a:ln>
        </p:spPr>
        <p:txBody>
          <a:bodyPr lIns="91425" tIns="91425" rIns="91425" bIns="91425" anchor="t" anchorCtr="0">
            <a:noAutofit/>
          </a:bodyPr>
          <a:lstStyle/>
          <a:p>
            <a:pPr lvl="0" rtl="0">
              <a:spcBef>
                <a:spcPts val="600"/>
              </a:spcBef>
              <a:buNone/>
            </a:pPr>
            <a:r>
              <a:rPr lang="en" sz="1200" b="1" dirty="0" smtClean="0">
                <a:solidFill>
                  <a:srgbClr val="00CEF6"/>
                </a:solidFill>
                <a:latin typeface="Source Sans Pro"/>
                <a:ea typeface="Source Sans Pro"/>
                <a:cs typeface="Source Sans Pro"/>
                <a:sym typeface="Source Sans Pro"/>
              </a:rPr>
              <a:t>Machine Learning</a:t>
            </a:r>
            <a:endParaRPr lang="en" sz="1200" b="1" dirty="0">
              <a:solidFill>
                <a:srgbClr val="00CEF6"/>
              </a:solidFill>
              <a:latin typeface="Source Sans Pro"/>
              <a:ea typeface="Source Sans Pro"/>
              <a:cs typeface="Source Sans Pro"/>
              <a:sym typeface="Source Sans Pro"/>
            </a:endParaRPr>
          </a:p>
        </p:txBody>
      </p:sp>
      <p:sp>
        <p:nvSpPr>
          <p:cNvPr id="462" name="Shape 462"/>
          <p:cNvSpPr txBox="1"/>
          <p:nvPr/>
        </p:nvSpPr>
        <p:spPr>
          <a:xfrm>
            <a:off x="851128" y="3296325"/>
            <a:ext cx="7522200" cy="826499"/>
          </a:xfrm>
          <a:prstGeom prst="rect">
            <a:avLst/>
          </a:prstGeom>
          <a:noFill/>
          <a:ln>
            <a:noFill/>
          </a:ln>
        </p:spPr>
        <p:txBody>
          <a:bodyPr lIns="91425" tIns="91425" rIns="91425" bIns="91425" anchor="t" anchorCtr="0">
            <a:noAutofit/>
          </a:bodyPr>
          <a:lstStyle/>
          <a:p>
            <a:pPr lvl="0" rtl="0">
              <a:spcBef>
                <a:spcPts val="1000"/>
              </a:spcBef>
              <a:spcAft>
                <a:spcPts val="1000"/>
              </a:spcAft>
              <a:buNone/>
            </a:pPr>
            <a:endParaRPr sz="1200" dirty="0">
              <a:solidFill>
                <a:srgbClr val="28324A"/>
              </a:solidFill>
              <a:latin typeface="Source Sans Pro"/>
              <a:ea typeface="Source Sans Pro"/>
              <a:cs typeface="Source Sans Pro"/>
              <a:sym typeface="Source Sans Pro"/>
            </a:endParaRPr>
          </a:p>
          <a:p>
            <a:pPr lvl="0" rtl="0">
              <a:spcBef>
                <a:spcPts val="1000"/>
              </a:spcBef>
              <a:spcAft>
                <a:spcPts val="1000"/>
              </a:spcAft>
              <a:buNone/>
            </a:pPr>
            <a:endParaRPr sz="1200" dirty="0">
              <a:solidFill>
                <a:srgbClr val="28324A"/>
              </a:solidFill>
              <a:latin typeface="Source Sans Pro"/>
              <a:ea typeface="Source Sans Pro"/>
              <a:cs typeface="Source Sans Pro"/>
              <a:sym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30" y="1428750"/>
            <a:ext cx="3535887" cy="1987529"/>
          </a:xfrm>
          <a:prstGeom prst="rect">
            <a:avLst/>
          </a:prstGeom>
          <a:ln>
            <a:noFill/>
          </a:ln>
          <a:effectLst>
            <a:softEdge rad="11250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458760"/>
            <a:ext cx="3399612" cy="1972850"/>
          </a:xfrm>
          <a:prstGeom prst="rect">
            <a:avLst/>
          </a:prstGeom>
          <a:ln>
            <a:noFill/>
          </a:ln>
          <a:effectLst>
            <a:softEdge rad="112500"/>
          </a:effectLst>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Shape 467"/>
          <p:cNvSpPr txBox="1">
            <a:spLocks/>
          </p:cNvSpPr>
          <p:nvPr/>
        </p:nvSpPr>
        <p:spPr>
          <a:xfrm>
            <a:off x="1275149" y="1278550"/>
            <a:ext cx="6593700" cy="115979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 sz="4600" dirty="0" smtClean="0">
                <a:latin typeface="Times New Roman" pitchFamily="18" charset="0"/>
                <a:cs typeface="Times New Roman" pitchFamily="18" charset="0"/>
              </a:rPr>
              <a:t>IV/Tiến Hành Thực Hiện</a:t>
            </a:r>
          </a:p>
          <a:p>
            <a:endParaRPr lang="en" sz="4600" dirty="0">
              <a:latin typeface="Times New Roman" pitchFamily="18" charset="0"/>
              <a:cs typeface="Times New Roman" pitchFamily="18" charset="0"/>
            </a:endParaRPr>
          </a:p>
        </p:txBody>
      </p:sp>
    </p:spTree>
    <p:extLst>
      <p:ext uri="{BB962C8B-B14F-4D97-AF65-F5344CB8AC3E}">
        <p14:creationId xmlns:p14="http://schemas.microsoft.com/office/powerpoint/2010/main" val="2732276931"/>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97056114"/>
              </p:ext>
            </p:extLst>
          </p:nvPr>
        </p:nvGraphicFramePr>
        <p:xfrm>
          <a:off x="2286000" y="971550"/>
          <a:ext cx="4425361" cy="3641027"/>
        </p:xfrm>
        <a:graphic>
          <a:graphicData uri="http://schemas.openxmlformats.org/drawingml/2006/table">
            <a:tbl>
              <a:tblPr firstRow="1" firstCol="1" bandRow="1">
                <a:tableStyleId>{9064341A-4EE2-4885-B17D-4086B769AF5B}</a:tableStyleId>
              </a:tblPr>
              <a:tblGrid>
                <a:gridCol w="4425361"/>
              </a:tblGrid>
              <a:tr h="2185988">
                <a:tc>
                  <a:txBody>
                    <a:bodyPr/>
                    <a:lstStyle/>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 Nếu bạn có môi trường ảo Python, hãy sử dụng workon để kích hoạt nó </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 Cài đặt tất cả các gói đã sử dụng</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Pip install Shapely sqlalchemy h5py tenorflow scipy numpy cheetah3 matplotlib</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 Chọn một thư mục và cd vào thư mục đó, được giả sử ở đây là / home / myname </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cd / home / myname</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pip istall Shapely</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pip istall sqlalchemy</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pip istall h5py</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pip istall tenorflow</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pip istall scipy</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pip istall numpy</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pip istall cheetah3</a:t>
                      </a:r>
                      <a:endParaRPr lang="en-US" sz="14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1400" dirty="0">
                          <a:effectLst/>
                        </a:rPr>
                        <a:t>pip istall matplotlib</a:t>
                      </a:r>
                      <a:endParaRPr lang="en-US" sz="1400" dirty="0">
                        <a:effectLst/>
                        <a:latin typeface="Calibri"/>
                        <a:ea typeface="Calibri"/>
                        <a:cs typeface="Times New Roman"/>
                      </a:endParaRPr>
                    </a:p>
                  </a:txBody>
                  <a:tcPr marL="49910" marR="49910" marT="0" marB="0"/>
                </a:tc>
              </a:tr>
            </a:tbl>
          </a:graphicData>
        </a:graphic>
      </p:graphicFrame>
      <p:sp>
        <p:nvSpPr>
          <p:cNvPr id="4" name="Rectangle 1"/>
          <p:cNvSpPr>
            <a:spLocks noChangeArrowheads="1"/>
          </p:cNvSpPr>
          <p:nvPr/>
        </p:nvSpPr>
        <p:spPr bwMode="auto">
          <a:xfrm>
            <a:off x="0" y="417105"/>
            <a:ext cx="2778325" cy="369332"/>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itchFamily="34" charset="0"/>
                <a:cs typeface="Arial" pitchFamily="34" charset="0"/>
              </a:defRPr>
            </a:lvl1pPr>
            <a:lvl2pPr marL="4572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itchFamily="34" charset="0"/>
                <a:cs typeface="Arial" pitchFamily="34" charset="0"/>
              </a:defRPr>
            </a:lvl2pPr>
            <a:lvl3pPr marL="914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itchFamily="34" charset="0"/>
                <a:cs typeface="Arial" pitchFamily="34" charset="0"/>
              </a:defRPr>
            </a:lvl3pPr>
            <a:lvl4pPr marL="13716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itchFamily="34" charset="0"/>
                <a:cs typeface="Arial" pitchFamily="34" charset="0"/>
              </a:defRPr>
            </a:lvl4pPr>
            <a:lvl5pPr marL="18288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itchFamily="34" charset="0"/>
                <a:cs typeface="Arial" pitchFamily="34" charset="0"/>
              </a:defRPr>
            </a:lvl5pPr>
            <a:lvl6pPr marL="22860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itchFamily="34" charset="0"/>
                <a:cs typeface="Arial" pitchFamily="34" charset="0"/>
              </a:defRPr>
            </a:lvl6pPr>
            <a:lvl7pPr marL="27432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itchFamily="34" charset="0"/>
                <a:cs typeface="Arial" pitchFamily="34" charset="0"/>
              </a:defRPr>
            </a:lvl7pPr>
            <a:lvl8pPr marL="32004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itchFamily="34" charset="0"/>
                <a:cs typeface="Arial" pitchFamily="34" charset="0"/>
              </a:defRPr>
            </a:lvl8pPr>
            <a:lvl9pPr marL="365760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1" i="0" u="none" strike="noStrike" cap="none" normalizeH="0" baseline="0" dirty="0" smtClean="0">
                <a:ln>
                  <a:noFill/>
                </a:ln>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Tiến hành cài đặt thư viện</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6700860"/>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Rectangle 1"/>
          <p:cNvSpPr/>
          <p:nvPr/>
        </p:nvSpPr>
        <p:spPr>
          <a:xfrm>
            <a:off x="228600" y="209550"/>
            <a:ext cx="4572000" cy="738664"/>
          </a:xfrm>
          <a:prstGeom prst="rect">
            <a:avLst/>
          </a:prstGeom>
        </p:spPr>
        <p:txBody>
          <a:bodyPr>
            <a:spAutoFit/>
          </a:bodyPr>
          <a:lstStyle/>
          <a:p>
            <a:r>
              <a:rPr lang="en-US" dirty="0"/>
              <a:t>Thực hiện chương trình theo các bước sau :</a:t>
            </a:r>
          </a:p>
          <a:p>
            <a:r>
              <a:rPr lang="en-US" dirty="0"/>
              <a:t> Vào đường dẫn này tải các file của tác giả về :</a:t>
            </a:r>
          </a:p>
          <a:p>
            <a:r>
              <a:rPr lang="en-US" u="sng" dirty="0">
                <a:hlinkClick r:id="rId3"/>
              </a:rPr>
              <a:t>https://github.com/lasseufpa/5gm-data</a:t>
            </a:r>
            <a:endParaRPr lang="en-US" dirty="0"/>
          </a:p>
        </p:txBody>
      </p:sp>
      <p:pic>
        <p:nvPicPr>
          <p:cNvPr id="3" name="Picture 2"/>
          <p:cNvPicPr/>
          <p:nvPr/>
        </p:nvPicPr>
        <p:blipFill>
          <a:blip r:embed="rId4"/>
          <a:stretch>
            <a:fillRect/>
          </a:stretch>
        </p:blipFill>
        <p:spPr>
          <a:xfrm>
            <a:off x="1219200" y="1047750"/>
            <a:ext cx="5943600" cy="3134360"/>
          </a:xfrm>
          <a:prstGeom prst="rect">
            <a:avLst/>
          </a:prstGeom>
        </p:spPr>
      </p:pic>
    </p:spTree>
    <p:extLst>
      <p:ext uri="{BB962C8B-B14F-4D97-AF65-F5344CB8AC3E}">
        <p14:creationId xmlns:p14="http://schemas.microsoft.com/office/powerpoint/2010/main" val="2829748440"/>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Rectangle 1"/>
          <p:cNvSpPr/>
          <p:nvPr/>
        </p:nvSpPr>
        <p:spPr>
          <a:xfrm>
            <a:off x="228600" y="209550"/>
            <a:ext cx="4572000" cy="738664"/>
          </a:xfrm>
          <a:prstGeom prst="rect">
            <a:avLst/>
          </a:prstGeom>
        </p:spPr>
        <p:txBody>
          <a:bodyPr>
            <a:spAutoFit/>
          </a:bodyPr>
          <a:lstStyle/>
          <a:p>
            <a:r>
              <a:rPr lang="en-US" dirty="0"/>
              <a:t>Phần code chúng ta sẽ chia ra làm 4 giai đoạn :</a:t>
            </a:r>
          </a:p>
          <a:p>
            <a:r>
              <a:rPr lang="en-US" b="1" dirty="0"/>
              <a:t>Giai đoạn 1: Chạy mô phỏng theo dõi tia và giao thông</a:t>
            </a:r>
            <a:endParaRPr lang="en-US" dirty="0"/>
          </a:p>
        </p:txBody>
      </p:sp>
      <p:sp>
        <p:nvSpPr>
          <p:cNvPr id="3" name="Rectangle 2"/>
          <p:cNvSpPr/>
          <p:nvPr/>
        </p:nvSpPr>
        <p:spPr>
          <a:xfrm>
            <a:off x="246345" y="1047750"/>
            <a:ext cx="4572000" cy="738664"/>
          </a:xfrm>
          <a:prstGeom prst="rect">
            <a:avLst/>
          </a:prstGeom>
        </p:spPr>
        <p:txBody>
          <a:bodyPr>
            <a:spAutoFit/>
          </a:bodyPr>
          <a:lstStyle/>
          <a:p>
            <a:r>
              <a:rPr lang="en-US" b="1" dirty="0"/>
              <a:t>Phần 1.1: Cụ thể hơn để chay đươc mô hình này ta phải thêm các thư viện của tác giả :</a:t>
            </a:r>
            <a:endParaRPr lang="en-US" dirty="0"/>
          </a:p>
          <a:p>
            <a:r>
              <a:rPr lang="en-US" u="sng" dirty="0">
                <a:hlinkClick r:id="rId3"/>
              </a:rPr>
              <a:t>https://github.com/lasseufpa</a:t>
            </a:r>
            <a:endParaRPr lang="en-US" dirty="0"/>
          </a:p>
        </p:txBody>
      </p:sp>
      <p:pic>
        <p:nvPicPr>
          <p:cNvPr id="4" name="Picture 3"/>
          <p:cNvPicPr/>
          <p:nvPr/>
        </p:nvPicPr>
        <p:blipFill>
          <a:blip r:embed="rId4"/>
          <a:stretch>
            <a:fillRect/>
          </a:stretch>
        </p:blipFill>
        <p:spPr>
          <a:xfrm>
            <a:off x="3505200" y="1471883"/>
            <a:ext cx="3992245" cy="3075622"/>
          </a:xfrm>
          <a:prstGeom prst="rect">
            <a:avLst/>
          </a:prstGeom>
        </p:spPr>
      </p:pic>
    </p:spTree>
    <p:extLst>
      <p:ext uri="{BB962C8B-B14F-4D97-AF65-F5344CB8AC3E}">
        <p14:creationId xmlns:p14="http://schemas.microsoft.com/office/powerpoint/2010/main" val="2829748440"/>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Rectangle 1"/>
          <p:cNvSpPr/>
          <p:nvPr/>
        </p:nvSpPr>
        <p:spPr>
          <a:xfrm>
            <a:off x="152400" y="361950"/>
            <a:ext cx="2571538" cy="307777"/>
          </a:xfrm>
          <a:prstGeom prst="rect">
            <a:avLst/>
          </a:prstGeom>
        </p:spPr>
        <p:txBody>
          <a:bodyPr wrap="none">
            <a:spAutoFit/>
          </a:bodyPr>
          <a:lstStyle/>
          <a:p>
            <a:r>
              <a:rPr lang="en-US" dirty="0"/>
              <a:t>Ta tiến hành tải các mục sau :</a:t>
            </a:r>
          </a:p>
        </p:txBody>
      </p:sp>
      <p:pic>
        <p:nvPicPr>
          <p:cNvPr id="3" name="Picture 2"/>
          <p:cNvPicPr/>
          <p:nvPr/>
        </p:nvPicPr>
        <p:blipFill>
          <a:blip r:embed="rId3"/>
          <a:stretch>
            <a:fillRect/>
          </a:stretch>
        </p:blipFill>
        <p:spPr>
          <a:xfrm>
            <a:off x="2362200" y="895350"/>
            <a:ext cx="2811780" cy="861060"/>
          </a:xfrm>
          <a:prstGeom prst="rect">
            <a:avLst/>
          </a:prstGeom>
        </p:spPr>
      </p:pic>
    </p:spTree>
    <p:extLst>
      <p:ext uri="{BB962C8B-B14F-4D97-AF65-F5344CB8AC3E}">
        <p14:creationId xmlns:p14="http://schemas.microsoft.com/office/powerpoint/2010/main" val="2829748440"/>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3074"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34451"/>
            <a:ext cx="5021263" cy="2941638"/>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749675"/>
            <a:ext cx="5943600" cy="1393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a/ 5gm-data-master :</a:t>
            </a:r>
            <a:endParaRPr kumimoji="0" lang="en-US"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Rectangle 4"/>
          <p:cNvSpPr>
            <a:spLocks noChangeArrowheads="1"/>
          </p:cNvSpPr>
          <p:nvPr/>
        </p:nvSpPr>
        <p:spPr bwMode="auto">
          <a:xfrm>
            <a:off x="0" y="3304273"/>
            <a:ext cx="25763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ea typeface="Calibri" pitchFamily="34" charset="0"/>
                <a:cs typeface="Times New Roman" panose="02020603050405020304" pitchFamily="18" charset="0"/>
              </a:rPr>
              <a:t>Tiến hành chạy file setup </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52498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23545758"/>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Rectangle 1"/>
          <p:cNvSpPr/>
          <p:nvPr/>
        </p:nvSpPr>
        <p:spPr>
          <a:xfrm>
            <a:off x="76200" y="0"/>
            <a:ext cx="2751074" cy="307777"/>
          </a:xfrm>
          <a:prstGeom prst="rect">
            <a:avLst/>
          </a:prstGeom>
        </p:spPr>
        <p:txBody>
          <a:bodyPr wrap="none">
            <a:spAutoFit/>
          </a:bodyPr>
          <a:lstStyle/>
          <a:p>
            <a:r>
              <a:rPr lang="en-US" b="1" dirty="0"/>
              <a:t>5gm-rwi-3d-modeling-master :</a:t>
            </a:r>
            <a:endParaRPr lang="en-US" dirty="0"/>
          </a:p>
        </p:txBody>
      </p:sp>
      <p:pic>
        <p:nvPicPr>
          <p:cNvPr id="4098"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07777"/>
            <a:ext cx="5199766" cy="2340173"/>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952750"/>
            <a:ext cx="5783263" cy="20788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p:cNvSpPr>
            <a:spLocks noChangeArrowheads="1"/>
          </p:cNvSpPr>
          <p:nvPr/>
        </p:nvSpPr>
        <p:spPr bwMode="auto">
          <a:xfrm>
            <a:off x="58455" y="26479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Ta cũng tiến h</a:t>
            </a:r>
            <a:r>
              <a:rPr kumimoji="0" lang="en-US" altLang="en-US" sz="1400" b="1" i="0" u="none" strike="noStrike" cap="none" normalizeH="0" baseline="0" dirty="0" smtClean="0">
                <a:ln>
                  <a:noFill/>
                </a:ln>
                <a:solidFill>
                  <a:srgbClr val="0D0D0D"/>
                </a:solidFill>
                <a:effectLst/>
                <a:latin typeface="Calibri"/>
                <a:ea typeface="Calibri" pitchFamily="34" charset="0"/>
                <a:cs typeface="Times New Roman" pitchFamily="18" charset="0"/>
              </a:rPr>
              <a:t>à</a:t>
            </a: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nh chạy file setup</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5"/>
          <p:cNvSpPr>
            <a:spLocks noChangeArrowheads="1"/>
          </p:cNvSpPr>
          <p:nvPr/>
        </p:nvSpPr>
        <p:spPr bwMode="auto">
          <a:xfrm>
            <a:off x="0" y="57229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2974844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512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590550"/>
            <a:ext cx="5943600" cy="188277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701925"/>
            <a:ext cx="5943600" cy="22177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D0D0D"/>
                </a:solidFill>
                <a:effectLst/>
                <a:latin typeface="Times New Roman" pitchFamily="18" charset="0"/>
                <a:ea typeface="Calibri" pitchFamily="34" charset="0"/>
                <a:cs typeface="Times New Roman" pitchFamily="18" charset="0"/>
              </a:rPr>
              <a:t>Tiếp theo ta v</a:t>
            </a:r>
            <a:r>
              <a:rPr kumimoji="0" lang="en-US" altLang="en-US" sz="1400" b="1" i="0" u="none" strike="noStrike" cap="none" normalizeH="0" baseline="0" smtClean="0">
                <a:ln>
                  <a:noFill/>
                </a:ln>
                <a:solidFill>
                  <a:srgbClr val="0D0D0D"/>
                </a:solidFill>
                <a:effectLst/>
                <a:latin typeface="Calibri"/>
                <a:ea typeface="Calibri" pitchFamily="34" charset="0"/>
                <a:cs typeface="Times New Roman" pitchFamily="18" charset="0"/>
              </a:rPr>
              <a:t>à</a:t>
            </a:r>
            <a:r>
              <a:rPr kumimoji="0" lang="en-US" altLang="en-US" sz="1400" b="1" i="0" u="none" strike="noStrike" cap="none" normalizeH="0" baseline="0" smtClean="0">
                <a:ln>
                  <a:noFill/>
                </a:ln>
                <a:solidFill>
                  <a:srgbClr val="0D0D0D"/>
                </a:solidFill>
                <a:effectLst/>
                <a:latin typeface="Times New Roman" pitchFamily="18" charset="0"/>
                <a:ea typeface="Calibri" pitchFamily="34" charset="0"/>
                <a:cs typeface="Times New Roman" pitchFamily="18" charset="0"/>
              </a:rPr>
              <a:t>o file :5gm-rwi-parsing-master</a:t>
            </a:r>
            <a:endParaRPr kumimoji="0" lang="en-US"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Rectangle 4"/>
          <p:cNvSpPr>
            <a:spLocks noChangeArrowheads="1"/>
          </p:cNvSpPr>
          <p:nvPr/>
        </p:nvSpPr>
        <p:spPr bwMode="auto">
          <a:xfrm>
            <a:off x="0" y="23399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Ta cũng tiến h</a:t>
            </a:r>
            <a:r>
              <a:rPr kumimoji="0" lang="en-US" altLang="en-US" sz="1400" b="1" i="0" u="none" strike="noStrike" cap="none" normalizeH="0" baseline="0" dirty="0" smtClean="0">
                <a:ln>
                  <a:noFill/>
                </a:ln>
                <a:solidFill>
                  <a:srgbClr val="0D0D0D"/>
                </a:solidFill>
                <a:effectLst/>
                <a:latin typeface="Calibri"/>
                <a:ea typeface="Calibri" pitchFamily="34" charset="0"/>
                <a:cs typeface="Times New Roman" pitchFamily="18" charset="0"/>
              </a:rPr>
              <a:t>à</a:t>
            </a: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nh file setup n</a:t>
            </a:r>
            <a:r>
              <a:rPr kumimoji="0" lang="en-US" altLang="en-US" sz="1400" b="1" i="0" u="none" strike="noStrike" cap="none" normalizeH="0" baseline="0" dirty="0" smtClean="0">
                <a:ln>
                  <a:noFill/>
                </a:ln>
                <a:solidFill>
                  <a:srgbClr val="0D0D0D"/>
                </a:solidFill>
                <a:effectLst/>
                <a:latin typeface="Calibri"/>
                <a:ea typeface="Calibri" pitchFamily="34" charset="0"/>
                <a:cs typeface="Times New Roman" pitchFamily="18" charset="0"/>
              </a:rPr>
              <a:t>ó</a:t>
            </a: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 :</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2354575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6146"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3606"/>
            <a:ext cx="5410200" cy="2309161"/>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925762"/>
            <a:ext cx="5173663" cy="22177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63787"/>
            <a:ext cx="39853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ta tiến h</a:t>
            </a:r>
            <a:r>
              <a:rPr kumimoji="0" lang="en-US" altLang="en-US" sz="1400" b="1" i="0" u="none" strike="noStrike" cap="none" normalizeH="0" baseline="0" dirty="0" smtClean="0">
                <a:ln>
                  <a:noFill/>
                </a:ln>
                <a:solidFill>
                  <a:srgbClr val="0D0D0D"/>
                </a:solidFill>
                <a:effectLst/>
                <a:latin typeface="Calibri"/>
                <a:ea typeface="Calibri" pitchFamily="34" charset="0"/>
                <a:cs typeface="Times New Roman" pitchFamily="18" charset="0"/>
              </a:rPr>
              <a:t>à</a:t>
            </a: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nh v</a:t>
            </a:r>
            <a:r>
              <a:rPr kumimoji="0" lang="en-US" altLang="en-US" sz="1400" b="1" i="0" u="none" strike="noStrike" cap="none" normalizeH="0" baseline="0" dirty="0" smtClean="0">
                <a:ln>
                  <a:noFill/>
                </a:ln>
                <a:solidFill>
                  <a:srgbClr val="0D0D0D"/>
                </a:solidFill>
                <a:effectLst/>
                <a:latin typeface="Calibri"/>
                <a:ea typeface="Calibri" pitchFamily="34" charset="0"/>
                <a:cs typeface="Times New Roman" pitchFamily="18" charset="0"/>
              </a:rPr>
              <a:t>à</a:t>
            </a: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o file 5gm-rwi-simulation-master</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4"/>
          <p:cNvSpPr>
            <a:spLocks noChangeArrowheads="1"/>
          </p:cNvSpPr>
          <p:nvPr/>
        </p:nvSpPr>
        <p:spPr bwMode="auto">
          <a:xfrm>
            <a:off x="-76200" y="2724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Ta cho chạy file :setup</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56689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23545758"/>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Rectangle 2"/>
          <p:cNvSpPr>
            <a:spLocks noChangeArrowheads="1"/>
          </p:cNvSpPr>
          <p:nvPr/>
        </p:nvSpPr>
        <p:spPr bwMode="auto">
          <a:xfrm>
            <a:off x="228600" y="205086"/>
            <a:ext cx="883447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D0D0D"/>
                </a:solidFill>
                <a:effectLst/>
                <a:latin typeface="Times New Roman" panose="02020603050405020304" pitchFamily="18" charset="0"/>
                <a:ea typeface="Calibri" pitchFamily="34" charset="0"/>
                <a:cs typeface="Times New Roman" pitchFamily="18" charset="0"/>
              </a:rPr>
              <a:t>Tổng quan ta nhấn lệnh :pip freeze để kiểm tra thư viện đã cài đăt thành công hay chưa</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Kết quả trả về :</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7169"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216" y="1163987"/>
            <a:ext cx="3548819" cy="8522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9604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23545758"/>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47750" y="100725"/>
            <a:ext cx="6996600" cy="715800"/>
          </a:xfrm>
          <a:prstGeom prst="rect">
            <a:avLst/>
          </a:prstGeom>
        </p:spPr>
        <p:txBody>
          <a:bodyPr lIns="91425" tIns="91425" rIns="91425" bIns="91425" anchor="b" anchorCtr="0">
            <a:noAutofit/>
          </a:bodyPr>
          <a:lstStyle/>
          <a:p>
            <a:r>
              <a:rPr lang="en-US" dirty="0">
                <a:latin typeface="Times New Romman"/>
              </a:rPr>
              <a:t>M</a:t>
            </a:r>
            <a:r>
              <a:rPr lang="en-US" dirty="0" smtClean="0">
                <a:latin typeface="Times New Romman"/>
              </a:rPr>
              <a:t>ô hình mô phỏng </a:t>
            </a:r>
            <a:r>
              <a:rPr lang="en-US" dirty="0">
                <a:latin typeface="Times New Romman"/>
              </a:rPr>
              <a:t>giao thông xe với một tia-giả lập truy tìm, để tạo ra dữ liệu </a:t>
            </a:r>
            <a:r>
              <a:rPr lang="en-US" dirty="0" smtClean="0">
                <a:latin typeface="Times New Romman"/>
              </a:rPr>
              <a:t>hiện </a:t>
            </a:r>
            <a:r>
              <a:rPr lang="en-US" dirty="0">
                <a:latin typeface="Times New Romman"/>
              </a:rPr>
              <a:t>thực kênh truyền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23950"/>
            <a:ext cx="2879264" cy="233870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123950"/>
            <a:ext cx="2667233" cy="229050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268525"/>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Rectangle 2"/>
          <p:cNvSpPr>
            <a:spLocks noChangeArrowheads="1"/>
          </p:cNvSpPr>
          <p:nvPr/>
        </p:nvSpPr>
        <p:spPr bwMode="auto">
          <a:xfrm>
            <a:off x="152400" y="292954"/>
            <a:ext cx="7024359" cy="166199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tabLst>
                <a:tab pos="4165600" algn="l"/>
              </a:tabLst>
              <a:defRPr>
                <a:solidFill>
                  <a:schemeClr val="tx1"/>
                </a:solidFill>
                <a:latin typeface="Arial" pitchFamily="34" charset="0"/>
                <a:cs typeface="Arial" pitchFamily="34" charset="0"/>
              </a:defRPr>
            </a:lvl1pPr>
            <a:lvl2pPr marL="457200" fontAlgn="base">
              <a:spcBef>
                <a:spcPct val="0"/>
              </a:spcBef>
              <a:spcAft>
                <a:spcPct val="0"/>
              </a:spcAft>
              <a:tabLst>
                <a:tab pos="4165600" algn="l"/>
              </a:tabLst>
              <a:defRPr>
                <a:solidFill>
                  <a:schemeClr val="tx1"/>
                </a:solidFill>
                <a:latin typeface="Arial" pitchFamily="34" charset="0"/>
                <a:cs typeface="Arial" pitchFamily="34" charset="0"/>
              </a:defRPr>
            </a:lvl2pPr>
            <a:lvl3pPr marL="914400" fontAlgn="base">
              <a:spcBef>
                <a:spcPct val="0"/>
              </a:spcBef>
              <a:spcAft>
                <a:spcPct val="0"/>
              </a:spcAft>
              <a:tabLst>
                <a:tab pos="4165600" algn="l"/>
              </a:tabLst>
              <a:defRPr>
                <a:solidFill>
                  <a:schemeClr val="tx1"/>
                </a:solidFill>
                <a:latin typeface="Arial" pitchFamily="34" charset="0"/>
                <a:cs typeface="Arial" pitchFamily="34" charset="0"/>
              </a:defRPr>
            </a:lvl3pPr>
            <a:lvl4pPr marL="1371600" fontAlgn="base">
              <a:spcBef>
                <a:spcPct val="0"/>
              </a:spcBef>
              <a:spcAft>
                <a:spcPct val="0"/>
              </a:spcAft>
              <a:tabLst>
                <a:tab pos="4165600" algn="l"/>
              </a:tabLst>
              <a:defRPr>
                <a:solidFill>
                  <a:schemeClr val="tx1"/>
                </a:solidFill>
                <a:latin typeface="Arial" pitchFamily="34" charset="0"/>
                <a:cs typeface="Arial" pitchFamily="34" charset="0"/>
              </a:defRPr>
            </a:lvl4pPr>
            <a:lvl5pPr marL="1828800" fontAlgn="base">
              <a:spcBef>
                <a:spcPct val="0"/>
              </a:spcBef>
              <a:spcAft>
                <a:spcPct val="0"/>
              </a:spcAft>
              <a:tabLst>
                <a:tab pos="4165600" algn="l"/>
              </a:tabLst>
              <a:defRPr>
                <a:solidFill>
                  <a:schemeClr val="tx1"/>
                </a:solidFill>
                <a:latin typeface="Arial" pitchFamily="34" charset="0"/>
                <a:cs typeface="Arial" pitchFamily="34" charset="0"/>
              </a:defRPr>
            </a:lvl5pPr>
            <a:lvl6pPr marL="2286000" fontAlgn="base">
              <a:spcBef>
                <a:spcPct val="0"/>
              </a:spcBef>
              <a:spcAft>
                <a:spcPct val="0"/>
              </a:spcAft>
              <a:tabLst>
                <a:tab pos="4165600" algn="l"/>
              </a:tabLst>
              <a:defRPr>
                <a:solidFill>
                  <a:schemeClr val="tx1"/>
                </a:solidFill>
                <a:latin typeface="Arial" pitchFamily="34" charset="0"/>
                <a:cs typeface="Arial" pitchFamily="34" charset="0"/>
              </a:defRPr>
            </a:lvl6pPr>
            <a:lvl7pPr marL="2743200" fontAlgn="base">
              <a:spcBef>
                <a:spcPct val="0"/>
              </a:spcBef>
              <a:spcAft>
                <a:spcPct val="0"/>
              </a:spcAft>
              <a:tabLst>
                <a:tab pos="4165600" algn="l"/>
              </a:tabLst>
              <a:defRPr>
                <a:solidFill>
                  <a:schemeClr val="tx1"/>
                </a:solidFill>
                <a:latin typeface="Arial" pitchFamily="34" charset="0"/>
                <a:cs typeface="Arial" pitchFamily="34" charset="0"/>
              </a:defRPr>
            </a:lvl7pPr>
            <a:lvl8pPr marL="3200400" fontAlgn="base">
              <a:spcBef>
                <a:spcPct val="0"/>
              </a:spcBef>
              <a:spcAft>
                <a:spcPct val="0"/>
              </a:spcAft>
              <a:tabLst>
                <a:tab pos="4165600" algn="l"/>
              </a:tabLst>
              <a:defRPr>
                <a:solidFill>
                  <a:schemeClr val="tx1"/>
                </a:solidFill>
                <a:latin typeface="Arial" pitchFamily="34" charset="0"/>
                <a:cs typeface="Arial" pitchFamily="34" charset="0"/>
              </a:defRPr>
            </a:lvl8pPr>
            <a:lvl9pPr marL="3657600" fontAlgn="base">
              <a:spcBef>
                <a:spcPct val="0"/>
              </a:spcBef>
              <a:spcAft>
                <a:spcPct val="0"/>
              </a:spcAft>
              <a:tabLst>
                <a:tab pos="4165600" algn="l"/>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165600" algn="l"/>
              </a:tabLst>
            </a:pPr>
            <a:r>
              <a:rPr kumimoji="0" lang="en-US" altLang="en-US" sz="1800" b="1" i="0" u="none" strike="noStrike" cap="none" normalizeH="0" baseline="0" dirty="0" smtClean="0">
                <a:ln>
                  <a:noFill/>
                </a:ln>
                <a:solidFill>
                  <a:srgbClr val="0D0D0D"/>
                </a:solidFill>
                <a:effectLst/>
                <a:latin typeface="Times New Roman" panose="02020603050405020304" pitchFamily="18" charset="0"/>
                <a:ea typeface="Calibri" pitchFamily="34" charset="0"/>
                <a:cs typeface="Times New Roman" pitchFamily="18" charset="0"/>
              </a:rPr>
              <a:t>Phần 1.2 Tiếp theo ta tiến hành thực hiện cài đặt trình  mô phổng sumo</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165600" algn="l"/>
              </a:tabLst>
            </a:pPr>
            <a:r>
              <a:rPr kumimoji="0" lang="en-US" altLang="en-US" sz="1800" b="0"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Tuy nhiên tất cả đường link của tác giả gửi trong bài báo đều hỏng .</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165600" algn="l"/>
              </a:tabLst>
            </a:pPr>
            <a:r>
              <a:rPr kumimoji="0" lang="en-US" altLang="en-US" sz="1800" b="0"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Cách khắc phục : chúng em dùng cmd của ubuntu 16 tải về</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165600" algn="l"/>
              </a:tabLst>
            </a:pPr>
            <a:r>
              <a:rPr kumimoji="0" lang="en-US" altLang="en-US" sz="18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Bước 1: ta gõ lệnh :</a:t>
            </a:r>
            <a:endParaRPr kumimoji="0" lang="en-US" altLang="en-US" sz="1800" b="0" i="0" u="none" strike="noStrike" cap="none" normalizeH="0" baseline="0" dirty="0" smtClean="0">
              <a:ln>
                <a:noFill/>
              </a:ln>
              <a:solidFill>
                <a:srgbClr val="24292E"/>
              </a:solidFill>
              <a:effectLst/>
              <a:latin typeface="Times New Roman" panose="02020603050405020304" pitchFamily="18" charset="0"/>
              <a:ea typeface="Times New Roman"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165600" algn="l"/>
              </a:tabLst>
            </a:pPr>
            <a:r>
              <a:rPr kumimoji="0" lang="en-US" altLang="en-US" sz="1800" b="0" i="0" u="none" strike="noStrike" cap="none" normalizeH="0" baseline="0" dirty="0" smtClean="0">
                <a:ln>
                  <a:noFill/>
                </a:ln>
                <a:solidFill>
                  <a:srgbClr val="24292E"/>
                </a:solidFill>
                <a:effectLst/>
                <a:latin typeface="Times New Roman" panose="02020603050405020304" pitchFamily="18" charset="0"/>
                <a:ea typeface="Times New Roman" pitchFamily="18" charset="0"/>
                <a:cs typeface="Times New Roman" panose="02020603050405020304" pitchFamily="18" charset="0"/>
              </a:rPr>
              <a:t>sudo add-apt-repository ppa:sumo/stable</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tab pos="4165600" algn="l"/>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8193" name="Picture 28"/>
          <p:cNvPicPr>
            <a:picLocks noChangeAspect="1" noChangeArrowheads="1"/>
          </p:cNvPicPr>
          <p:nvPr/>
        </p:nvPicPr>
        <p:blipFill>
          <a:blip r:embed="rId3">
            <a:extLst>
              <a:ext uri="{28A0092B-C50C-407E-A947-70E740481C1C}">
                <a14:useLocalDpi xmlns:a14="http://schemas.microsoft.com/office/drawing/2010/main" val="0"/>
              </a:ext>
            </a:extLst>
          </a:blip>
          <a:srcRect l="-2" r="-24" b="35168"/>
          <a:stretch>
            <a:fillRect/>
          </a:stretch>
        </p:blipFill>
        <p:spPr bwMode="auto">
          <a:xfrm>
            <a:off x="457200" y="1885950"/>
            <a:ext cx="7312038" cy="2209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457200" y="4109650"/>
            <a:ext cx="65"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23545758"/>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9218"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1" y="361950"/>
            <a:ext cx="5387975" cy="1227138"/>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141538"/>
            <a:ext cx="7334029" cy="18780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D0D0D"/>
                </a:solidFill>
                <a:effectLst/>
                <a:latin typeface="Times New Roman" pitchFamily="18" charset="0"/>
                <a:ea typeface="Times New Roman" pitchFamily="18" charset="0"/>
                <a:cs typeface="Times New Roman" pitchFamily="18" charset="0"/>
              </a:rPr>
              <a:t>Tiếp theo :</a:t>
            </a:r>
            <a:r>
              <a:rPr kumimoji="0" lang="en-US" altLang="en-US" sz="1000" b="0" i="0" u="none" strike="noStrike" cap="none" normalizeH="0" baseline="0" dirty="0" smtClean="0">
                <a:ln>
                  <a:noFill/>
                </a:ln>
                <a:solidFill>
                  <a:srgbClr val="24292E"/>
                </a:solidFill>
                <a:effectLst/>
                <a:latin typeface="Consolas" pitchFamily="49" charset="0"/>
                <a:ea typeface="Times New Roman" pitchFamily="18" charset="0"/>
                <a:cs typeface="Courier New" pitchFamily="49" charset="0"/>
              </a:rPr>
              <a:t> sudo apt-get update</a:t>
            </a:r>
            <a:r>
              <a:rPr kumimoji="0" lang="en-US" altLang="en-US" sz="6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4"/>
          <p:cNvSpPr>
            <a:spLocks noChangeArrowheads="1"/>
          </p:cNvSpPr>
          <p:nvPr/>
        </p:nvSpPr>
        <p:spPr bwMode="auto">
          <a:xfrm>
            <a:off x="0" y="1684338"/>
            <a:ext cx="9144000" cy="45720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Tiếp theo : ta tiến h</a:t>
            </a:r>
            <a:r>
              <a:rPr kumimoji="0" lang="en-US" altLang="en-US" sz="1400" b="1" i="0" u="none" strike="noStrike" cap="none" normalizeH="0" baseline="0" dirty="0" smtClean="0">
                <a:ln>
                  <a:noFill/>
                </a:ln>
                <a:solidFill>
                  <a:srgbClr val="0D0D0D"/>
                </a:solidFill>
                <a:effectLst/>
                <a:latin typeface="Calibri"/>
                <a:ea typeface="Calibri" pitchFamily="34" charset="0"/>
                <a:cs typeface="Times New Roman" pitchFamily="18" charset="0"/>
              </a:rPr>
              <a:t>à</a:t>
            </a: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nh bước c</a:t>
            </a:r>
            <a:r>
              <a:rPr kumimoji="0" lang="en-US" altLang="en-US" sz="1400" b="1" i="0" u="none" strike="noStrike" cap="none" normalizeH="0" baseline="0" dirty="0" smtClean="0">
                <a:ln>
                  <a:noFill/>
                </a:ln>
                <a:solidFill>
                  <a:srgbClr val="0D0D0D"/>
                </a:solidFill>
                <a:effectLst/>
                <a:latin typeface="Calibri"/>
                <a:ea typeface="Calibri" pitchFamily="34" charset="0"/>
                <a:cs typeface="Times New Roman" pitchFamily="18" charset="0"/>
              </a:rPr>
              <a:t>à</a:t>
            </a: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i đặt cuối c</a:t>
            </a:r>
            <a:r>
              <a:rPr kumimoji="0" lang="en-US" altLang="en-US" sz="1400" b="1" i="0" u="none" strike="noStrike" cap="none" normalizeH="0" baseline="0" dirty="0" smtClean="0">
                <a:ln>
                  <a:noFill/>
                </a:ln>
                <a:solidFill>
                  <a:srgbClr val="0D0D0D"/>
                </a:solidFill>
                <a:effectLst/>
                <a:latin typeface="Calibri"/>
                <a:ea typeface="Calibri" pitchFamily="34" charset="0"/>
                <a:cs typeface="Times New Roman" pitchFamily="18" charset="0"/>
              </a:rPr>
              <a:t>ù</a:t>
            </a:r>
            <a:r>
              <a:rPr kumimoji="0" lang="en-US" altLang="en-US" sz="1400" b="1"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ng </a:t>
            </a:r>
            <a:endParaRPr kumimoji="0" lang="en-US" altLang="en-US" sz="1000" b="0" i="0" u="none" strike="noStrike" cap="none" normalizeH="0" baseline="0" dirty="0" smtClean="0">
              <a:ln>
                <a:noFill/>
              </a:ln>
              <a:solidFill>
                <a:srgbClr val="24292E"/>
              </a:solidFill>
              <a:effectLst/>
              <a:latin typeface="Consolas" pitchFamily="49" charset="0"/>
              <a:ea typeface="Times New Roman" pitchFamily="18"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4292E"/>
                </a:solidFill>
                <a:effectLst/>
                <a:latin typeface="Consolas" pitchFamily="49" charset="0"/>
                <a:ea typeface="Times New Roman" pitchFamily="18" charset="0"/>
                <a:cs typeface="Courier New" pitchFamily="49" charset="0"/>
              </a:rPr>
              <a:t>sudo apt-get install sumo sumo-tools sumo-doc</a:t>
            </a:r>
            <a:r>
              <a:rPr kumimoji="0" lang="en-US" altLang="en-US" sz="600" b="0" i="0" u="none" strike="noStrike" cap="none" normalizeH="0" baseline="0" dirty="0" smtClean="0">
                <a:ln>
                  <a:noFill/>
                </a:ln>
                <a:solidFill>
                  <a:schemeClr val="tx1"/>
                </a:solidFill>
                <a:effectLst/>
                <a:latin typeface="Arial" pitchFamily="34" charset="0"/>
                <a:cs typeface="Arial" pitchFamily="34" charset="0"/>
              </a:rPr>
              <a:t>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4089728"/>
            <a:ext cx="70775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Tuy nhiên hệ thống vẫn không thể hoạt động do tác giả có quá nhiều đường path trong code của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D0D0D"/>
                </a:solidFill>
                <a:effectLst/>
                <a:latin typeface="Times New Roman" pitchFamily="18" charset="0"/>
                <a:ea typeface="Calibri" pitchFamily="34" charset="0"/>
                <a:cs typeface="Times New Roman" pitchFamily="18" charset="0"/>
              </a:rPr>
              <a:t> tác giả : vì tác giả vừa xài hệ điều hành macos , vừa giả lập win 10, vừa ubuntu .</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23545758"/>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085"/>
            <a:ext cx="8404225"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545758"/>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9050"/>
            <a:ext cx="90297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545758"/>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Rectangle 1"/>
          <p:cNvSpPr/>
          <p:nvPr/>
        </p:nvSpPr>
        <p:spPr>
          <a:xfrm>
            <a:off x="152400" y="209550"/>
            <a:ext cx="3134191" cy="307777"/>
          </a:xfrm>
          <a:prstGeom prst="rect">
            <a:avLst/>
          </a:prstGeom>
        </p:spPr>
        <p:txBody>
          <a:bodyPr wrap="none">
            <a:spAutoFit/>
          </a:bodyPr>
          <a:lstStyle/>
          <a:p>
            <a:r>
              <a:rPr lang="en-US" b="1" dirty="0"/>
              <a:t>Một mẫu dữ liệu đươc chuẩn hóa :</a:t>
            </a:r>
            <a:endParaRPr lang="en-US" dirty="0"/>
          </a:p>
        </p:txBody>
      </p:sp>
      <p:pic>
        <p:nvPicPr>
          <p:cNvPr id="3" name="Picture 2"/>
          <p:cNvPicPr/>
          <p:nvPr/>
        </p:nvPicPr>
        <p:blipFill>
          <a:blip r:embed="rId3"/>
          <a:stretch>
            <a:fillRect/>
          </a:stretch>
        </p:blipFill>
        <p:spPr>
          <a:xfrm>
            <a:off x="1905000" y="666750"/>
            <a:ext cx="5091430" cy="3994150"/>
          </a:xfrm>
          <a:prstGeom prst="rect">
            <a:avLst/>
          </a:prstGeom>
        </p:spPr>
      </p:pic>
    </p:spTree>
    <p:extLst>
      <p:ext uri="{BB962C8B-B14F-4D97-AF65-F5344CB8AC3E}">
        <p14:creationId xmlns:p14="http://schemas.microsoft.com/office/powerpoint/2010/main" val="27812368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Rectangle 1"/>
          <p:cNvSpPr/>
          <p:nvPr/>
        </p:nvSpPr>
        <p:spPr>
          <a:xfrm>
            <a:off x="152400" y="285750"/>
            <a:ext cx="4572000" cy="523220"/>
          </a:xfrm>
          <a:prstGeom prst="rect">
            <a:avLst/>
          </a:prstGeom>
        </p:spPr>
        <p:txBody>
          <a:bodyPr>
            <a:spAutoFit/>
          </a:bodyPr>
          <a:lstStyle/>
          <a:p>
            <a:r>
              <a:rPr lang="en-US" b="1" dirty="0"/>
              <a:t>Giai đoạn 4: Chạy mã của ứng dụng học máy</a:t>
            </a:r>
            <a:endParaRPr lang="en-US" dirty="0"/>
          </a:p>
          <a:p>
            <a:r>
              <a:rPr lang="en-US" b="1" dirty="0"/>
              <a:t>Code trên matlab :</a:t>
            </a:r>
            <a:endParaRPr lang="en-US" dirty="0"/>
          </a:p>
        </p:txBody>
      </p:sp>
      <p:pic>
        <p:nvPicPr>
          <p:cNvPr id="3" name="Picture 2"/>
          <p:cNvPicPr/>
          <p:nvPr/>
        </p:nvPicPr>
        <p:blipFill>
          <a:blip r:embed="rId3"/>
          <a:stretch>
            <a:fillRect/>
          </a:stretch>
        </p:blipFill>
        <p:spPr>
          <a:xfrm>
            <a:off x="228600" y="971550"/>
            <a:ext cx="3764280" cy="3589020"/>
          </a:xfrm>
          <a:prstGeom prst="rect">
            <a:avLst/>
          </a:prstGeom>
        </p:spPr>
      </p:pic>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4335308" y="1200150"/>
            <a:ext cx="4648200" cy="3421380"/>
          </a:xfrm>
          <a:prstGeom prst="rect">
            <a:avLst/>
          </a:prstGeom>
        </p:spPr>
      </p:pic>
    </p:spTree>
    <p:extLst>
      <p:ext uri="{BB962C8B-B14F-4D97-AF65-F5344CB8AC3E}">
        <p14:creationId xmlns:p14="http://schemas.microsoft.com/office/powerpoint/2010/main" val="2781236802"/>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Rectangle 1"/>
          <p:cNvSpPr/>
          <p:nvPr/>
        </p:nvSpPr>
        <p:spPr>
          <a:xfrm>
            <a:off x="76200" y="95521"/>
            <a:ext cx="8153400" cy="369332"/>
          </a:xfrm>
          <a:prstGeom prst="rect">
            <a:avLst/>
          </a:prstGeom>
        </p:spPr>
        <p:txBody>
          <a:bodyPr wrap="square">
            <a:spAutoFit/>
          </a:bodyPr>
          <a:lstStyle/>
          <a:p>
            <a:r>
              <a:rPr lang="en-US" sz="1800" b="1" dirty="0"/>
              <a:t>KẾT LUẬN </a:t>
            </a:r>
          </a:p>
        </p:txBody>
      </p:sp>
      <p:sp>
        <p:nvSpPr>
          <p:cNvPr id="3" name="Rectangle 2"/>
          <p:cNvSpPr/>
          <p:nvPr/>
        </p:nvSpPr>
        <p:spPr>
          <a:xfrm>
            <a:off x="109917" y="361950"/>
            <a:ext cx="8458200" cy="4801314"/>
          </a:xfrm>
          <a:prstGeom prst="rect">
            <a:avLst/>
          </a:prstGeom>
        </p:spPr>
        <p:txBody>
          <a:bodyPr wrap="square">
            <a:spAutoFit/>
          </a:bodyPr>
          <a:lstStyle/>
          <a:p>
            <a:r>
              <a:rPr lang="en-US" sz="1800" dirty="0"/>
              <a:t>Bài viết này trình bày một phương pháp để tạo ra 5G dữ liệu kênh lan truyền tách rời các nhiệm vụ của mô hình hóa di động và kênh. Điều này tạo điều kiện cho việc sử dụng tiên tiến tính năng mô phỏng giao thông. Với sự thiếu dữ liệu hiện tại số lượng lớn dữ liệu có sẵn rất hữu ích học sâu trong  thuật toán trong 5G, thật hợp lý khi sử dụng mô </a:t>
            </a:r>
            <a:r>
              <a:rPr lang="en-US" sz="1800" dirty="0" smtClean="0"/>
              <a:t>phỏng trong </a:t>
            </a:r>
            <a:r>
              <a:rPr lang="en-US" sz="1800" dirty="0"/>
              <a:t>cấu hình phức tạp. Dữ liệu được tạo kết hợp sự phát triển kênh theo thời gian và có thể được sử dụng, ví dụ, trong các vấn đề máy học liên quan đến các khía cạnh của 5G PHY với các ràng buộc từ MAC và các lớp trên. Trọng tâm là mmWave MIMO nhưng phương pháp có thể được sử dụng trong khác kịch bản. Công việc trong tương lai bao gồm mô phỏng các giả lập khác nhau. Hiện tại, không thể rõ làm thế nào để  mô tả các mô hình giả lập dò tia để hỗ trợ các kết luận chuyên sâu như vậy , với hiệu suất trung bình trên các giả lập riêng biệt. Các phép đo có thể giúp điều chỉnh phương pháp luận. Bên cạnh mô hình chính xác, nó là quan trọng để giảm thiểu chi phí tính toán. Một sự thay thế để tăng tốc độ mô phỏng là kết hợp các đầu ra dò tia với mô hình thống kê và cuối cùng tránh mô phỏng dài hơn thời gian gây ra bởi tính năng tán xạ khuếch tán. Học sâu trong 5G có thể được nghiên cứu sử dụng một quy trình thí nghiệm có hệ thống và tái sử dụng. </a:t>
            </a:r>
          </a:p>
        </p:txBody>
      </p:sp>
    </p:spTree>
    <p:extLst>
      <p:ext uri="{BB962C8B-B14F-4D97-AF65-F5344CB8AC3E}">
        <p14:creationId xmlns:p14="http://schemas.microsoft.com/office/powerpoint/2010/main" val="2781236802"/>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Rectangle 1"/>
          <p:cNvSpPr/>
          <p:nvPr/>
        </p:nvSpPr>
        <p:spPr>
          <a:xfrm>
            <a:off x="228600" y="189685"/>
            <a:ext cx="2013693" cy="307777"/>
          </a:xfrm>
          <a:prstGeom prst="rect">
            <a:avLst/>
          </a:prstGeom>
        </p:spPr>
        <p:txBody>
          <a:bodyPr wrap="none">
            <a:spAutoFit/>
          </a:bodyPr>
          <a:lstStyle/>
          <a:p>
            <a:r>
              <a:rPr lang="en-US" b="1" dirty="0"/>
              <a:t>HƯỚNG PHÁT TRIỂN</a:t>
            </a:r>
          </a:p>
        </p:txBody>
      </p:sp>
      <p:sp>
        <p:nvSpPr>
          <p:cNvPr id="3" name="Rectangle 2"/>
          <p:cNvSpPr/>
          <p:nvPr/>
        </p:nvSpPr>
        <p:spPr>
          <a:xfrm>
            <a:off x="304800" y="666750"/>
            <a:ext cx="7543800" cy="1815882"/>
          </a:xfrm>
          <a:prstGeom prst="rect">
            <a:avLst/>
          </a:prstGeom>
        </p:spPr>
        <p:txBody>
          <a:bodyPr wrap="square">
            <a:spAutoFit/>
          </a:bodyPr>
          <a:lstStyle/>
          <a:p>
            <a:r>
              <a:rPr lang="en-US" dirty="0"/>
              <a:t>Kết nối 5G đã và đang tác động tích cực đến những tiến bộ quan trọng trong nghiên cứu AI, IoT, VR và các phương tiện tự hành. Sự phát triển của công nghệ này sẽ ảnh hưởng đến cuộc sống của chúng ta .</a:t>
            </a:r>
          </a:p>
          <a:p>
            <a:r>
              <a:rPr lang="en-US" dirty="0"/>
              <a:t>Sự kết hợp của 5G, Trí tuệ nhân tạo (AI) và Internet of Things (IoT) sẽ tạo ra một thế giới kết nối thông minh có tác động tích cực đến tất cả các cá nhân, xã hội, các ngành công nghiệp và các nền kinh tế. Từ nay đến năm 2025, chúng ta sẽ chứng kiến ​​sự  phát triển và áp dụng các công nghệ được hỗ trợ bởi 5G. Những công nghệ này sẽ cho phép người dùng có những trải nghiệm mang tính cá nhân hoá cao ngày càng ca</a:t>
            </a:r>
          </a:p>
        </p:txBody>
      </p:sp>
    </p:spTree>
    <p:extLst>
      <p:ext uri="{BB962C8B-B14F-4D97-AF65-F5344CB8AC3E}">
        <p14:creationId xmlns:p14="http://schemas.microsoft.com/office/powerpoint/2010/main" val="2781236802"/>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2" name="Picture 1" descr="https://techinsight.com.vn/wp-content/uploads/2018/09/IMG_1165_resize_md-1.jpg"/>
          <p:cNvPicPr/>
          <p:nvPr/>
        </p:nvPicPr>
        <p:blipFill rotWithShape="1">
          <a:blip r:embed="rId3">
            <a:extLst>
              <a:ext uri="{28A0092B-C50C-407E-A947-70E740481C1C}">
                <a14:useLocalDpi xmlns:a14="http://schemas.microsoft.com/office/drawing/2010/main" val="0"/>
              </a:ext>
            </a:extLst>
          </a:blip>
          <a:srcRect l="1369" b="40676"/>
          <a:stretch/>
        </p:blipFill>
        <p:spPr bwMode="auto">
          <a:xfrm>
            <a:off x="1077277" y="995997"/>
            <a:ext cx="6989445" cy="315150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1236802"/>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2" name="Picture 1" descr="https://techinsight.com.vn/wp-content/uploads/2018/09/IMG_0477_resize_md.jpg"/>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38151"/>
            <a:ext cx="5791200" cy="3657600"/>
          </a:xfrm>
          <a:prstGeom prst="rect">
            <a:avLst/>
          </a:prstGeom>
          <a:noFill/>
          <a:ln>
            <a:noFill/>
          </a:ln>
        </p:spPr>
      </p:pic>
    </p:spTree>
    <p:extLst>
      <p:ext uri="{BB962C8B-B14F-4D97-AF65-F5344CB8AC3E}">
        <p14:creationId xmlns:p14="http://schemas.microsoft.com/office/powerpoint/2010/main" val="2781236802"/>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47750" y="100725"/>
            <a:ext cx="6996600" cy="715800"/>
          </a:xfrm>
          <a:prstGeom prst="rect">
            <a:avLst/>
          </a:prstGeom>
        </p:spPr>
        <p:txBody>
          <a:bodyPr lIns="91425" tIns="91425" rIns="91425" bIns="91425" anchor="b" anchorCtr="0">
            <a:noAutofit/>
          </a:bodyPr>
          <a:lstStyle/>
          <a:p>
            <a:pPr lvl="0" rtl="0">
              <a:spcBef>
                <a:spcPts val="0"/>
              </a:spcBef>
              <a:buNone/>
            </a:pPr>
            <a:r>
              <a:rPr lang="en" dirty="0" smtClean="0">
                <a:latin typeface="Times New Romman"/>
              </a:rPr>
              <a:t>II/Những khái niệm cơ bản</a:t>
            </a:r>
            <a:endParaRPr lang="en" dirty="0">
              <a:latin typeface="Times New Romman"/>
            </a:endParaRPr>
          </a:p>
        </p:txBody>
      </p:sp>
      <p:sp>
        <p:nvSpPr>
          <p:cNvPr id="459" name="Shape 459"/>
          <p:cNvSpPr txBox="1"/>
          <p:nvPr/>
        </p:nvSpPr>
        <p:spPr>
          <a:xfrm>
            <a:off x="810925" y="742950"/>
            <a:ext cx="7522200" cy="826499"/>
          </a:xfrm>
          <a:prstGeom prst="rect">
            <a:avLst/>
          </a:prstGeom>
          <a:noFill/>
          <a:ln>
            <a:noFill/>
          </a:ln>
        </p:spPr>
        <p:txBody>
          <a:bodyPr lIns="91425" tIns="91425" rIns="91425" bIns="91425" anchor="t" anchorCtr="0">
            <a:noAutofit/>
          </a:bodyPr>
          <a:lstStyle/>
          <a:p>
            <a:r>
              <a:rPr lang="en-US" sz="1200" b="1" dirty="0" smtClean="0"/>
              <a:t>1-Multiplexing </a:t>
            </a:r>
            <a:r>
              <a:rPr lang="en-US" sz="1200" b="1" dirty="0"/>
              <a:t>millimeter-wave beams for 5G </a:t>
            </a:r>
            <a:r>
              <a:rPr lang="en-US" sz="1200" b="1" dirty="0" smtClean="0"/>
              <a:t>technology</a:t>
            </a:r>
          </a:p>
          <a:p>
            <a:r>
              <a:rPr lang="en-US" sz="1200" dirty="0" smtClean="0"/>
              <a:t>   nhiều </a:t>
            </a:r>
            <a:r>
              <a:rPr lang="en-US" sz="1200" dirty="0"/>
              <a:t>truy cập bằng cách ghép các chùm sóng milimet.</a:t>
            </a:r>
          </a:p>
          <a:p>
            <a:endParaRPr lang="en-US" sz="1200" b="1" dirty="0"/>
          </a:p>
        </p:txBody>
      </p:sp>
      <p:sp>
        <p:nvSpPr>
          <p:cNvPr id="461" name="Shape 461"/>
          <p:cNvSpPr txBox="1"/>
          <p:nvPr/>
        </p:nvSpPr>
        <p:spPr>
          <a:xfrm>
            <a:off x="4596033" y="1047750"/>
            <a:ext cx="4419575" cy="1831800"/>
          </a:xfrm>
          <a:prstGeom prst="rect">
            <a:avLst/>
          </a:prstGeom>
          <a:noFill/>
          <a:ln>
            <a:noFill/>
          </a:ln>
        </p:spPr>
        <p:txBody>
          <a:bodyPr lIns="91425" tIns="91425" rIns="91425" bIns="91425" anchor="t" anchorCtr="0">
            <a:noAutofit/>
          </a:bodyPr>
          <a:lstStyle/>
          <a:p>
            <a:pPr lvl="0" rtl="0">
              <a:spcBef>
                <a:spcPts val="600"/>
              </a:spcBef>
              <a:buNone/>
            </a:pPr>
            <a:r>
              <a:rPr lang="en" sz="1800" b="1" dirty="0" smtClean="0">
                <a:solidFill>
                  <a:srgbClr val="00CEF6"/>
                </a:solidFill>
                <a:latin typeface="Times New Roman" panose="02020603050405020304" pitchFamily="18" charset="0"/>
                <a:ea typeface="Source Sans Pro"/>
                <a:cs typeface="Times New Roman" panose="02020603050405020304" pitchFamily="18" charset="0"/>
                <a:sym typeface="Source Sans Pro"/>
              </a:rPr>
              <a:t>Định nghĩa :</a:t>
            </a:r>
          </a:p>
          <a:p>
            <a:r>
              <a:rPr lang="en-US" sz="1800" dirty="0" smtClean="0">
                <a:latin typeface="Times New Roman" panose="02020603050405020304" pitchFamily="18" charset="0"/>
                <a:cs typeface="Times New Roman" panose="02020603050405020304" pitchFamily="18" charset="0"/>
              </a:rPr>
              <a:t>Mm wave </a:t>
            </a:r>
            <a:r>
              <a:rPr lang="en-US" sz="1800" dirty="0">
                <a:latin typeface="Times New Roman" panose="02020603050405020304" pitchFamily="18" charset="0"/>
                <a:cs typeface="Times New Roman" panose="02020603050405020304" pitchFamily="18" charset="0"/>
              </a:rPr>
              <a:t>:là những bước sóng khoảng vài milimet </a:t>
            </a:r>
            <a:r>
              <a:rPr lang="en-US" sz="1800" dirty="0" smtClean="0">
                <a:latin typeface="Times New Roman" panose="02020603050405020304" pitchFamily="18" charset="0"/>
                <a:cs typeface="Times New Roman" panose="02020603050405020304" pitchFamily="18" charset="0"/>
              </a:rPr>
              <a:t>,với </a:t>
            </a:r>
            <a:r>
              <a:rPr lang="en-US" sz="1800" dirty="0">
                <a:latin typeface="Times New Roman" panose="02020603050405020304" pitchFamily="18" charset="0"/>
                <a:cs typeface="Times New Roman" panose="02020603050405020304" pitchFamily="18" charset="0"/>
              </a:rPr>
              <a:t>bước sóng là khoảng các liên tiếp của những bụng sóng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Với những bước </a:t>
            </a:r>
            <a:r>
              <a:rPr lang="en-US" sz="1800" dirty="0" smtClean="0">
                <a:latin typeface="Times New Roman" panose="02020603050405020304" pitchFamily="18" charset="0"/>
                <a:cs typeface="Times New Roman" panose="02020603050405020304" pitchFamily="18" charset="0"/>
              </a:rPr>
              <a:t>sóng cực </a:t>
            </a:r>
            <a:r>
              <a:rPr lang="en-US" sz="1800" dirty="0">
                <a:latin typeface="Times New Roman" panose="02020603050405020304" pitchFamily="18" charset="0"/>
                <a:cs typeface="Times New Roman" panose="02020603050405020304" pitchFamily="18" charset="0"/>
              </a:rPr>
              <a:t>ngắn như công nghệ mm wave , dữ liệu có thê truyền được đi </a:t>
            </a:r>
            <a:r>
              <a:rPr lang="en-US" sz="1800" dirty="0" smtClean="0">
                <a:latin typeface="Times New Roman" panose="02020603050405020304" pitchFamily="18" charset="0"/>
                <a:cs typeface="Times New Roman" panose="02020603050405020304" pitchFamily="18" charset="0"/>
              </a:rPr>
              <a:t>nhanh </a:t>
            </a:r>
            <a:r>
              <a:rPr lang="en-US" sz="1800" dirty="0">
                <a:latin typeface="Times New Roman" panose="02020603050405020304" pitchFamily="18" charset="0"/>
                <a:cs typeface="Times New Roman" panose="02020603050405020304" pitchFamily="18" charset="0"/>
              </a:rPr>
              <a:t>hơn nhiều và tăn băng thông đáng kể </a:t>
            </a:r>
          </a:p>
          <a:p>
            <a:endParaRPr lang="en-US" sz="1800" dirty="0" smtClean="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a:t>
            </a:r>
            <a:r>
              <a:rPr lang="en-US" sz="1800" dirty="0" smtClean="0">
                <a:latin typeface="Times New Roman" panose="02020603050405020304" pitchFamily="18" charset="0"/>
                <a:cs typeface="Times New Roman" panose="02020603050405020304" pitchFamily="18" charset="0"/>
              </a:rPr>
              <a:t>uy </a:t>
            </a:r>
            <a:r>
              <a:rPr lang="en-US" sz="1800" dirty="0">
                <a:latin typeface="Times New Roman" panose="02020603050405020304" pitchFamily="18" charset="0"/>
                <a:cs typeface="Times New Roman" panose="02020603050405020304" pitchFamily="18" charset="0"/>
              </a:rPr>
              <a:t>nhiên không thể truyền đi xa được </a:t>
            </a:r>
            <a:r>
              <a:rPr lang="en-US" sz="1800" dirty="0" smtClean="0">
                <a:latin typeface="Times New Roman" panose="02020603050405020304" pitchFamily="18" charset="0"/>
                <a:cs typeface="Times New Roman" panose="02020603050405020304" pitchFamily="18" charset="0"/>
              </a:rPr>
              <a:t>.Lúc này </a:t>
            </a:r>
            <a:r>
              <a:rPr lang="en-US" sz="1800" dirty="0">
                <a:latin typeface="Times New Roman" panose="02020603050405020304" pitchFamily="18" charset="0"/>
                <a:cs typeface="Times New Roman" panose="02020603050405020304" pitchFamily="18" charset="0"/>
              </a:rPr>
              <a:t>Q</a:t>
            </a:r>
            <a:r>
              <a:rPr lang="en-US" sz="1800" dirty="0" smtClean="0">
                <a:latin typeface="Times New Roman" panose="02020603050405020304" pitchFamily="18" charset="0"/>
                <a:cs typeface="Times New Roman" panose="02020603050405020304" pitchFamily="18" charset="0"/>
              </a:rPr>
              <a:t>ualcomm </a:t>
            </a:r>
            <a:r>
              <a:rPr lang="en-US" sz="1800" dirty="0">
                <a:latin typeface="Times New Roman" panose="02020603050405020304" pitchFamily="18" charset="0"/>
                <a:cs typeface="Times New Roman" panose="02020603050405020304" pitchFamily="18" charset="0"/>
              </a:rPr>
              <a:t>tạo kỹ thuật chùm tia ,bằng việc tạo chùm tia bằng cách sử dụng nhiều tín hiệu mmwave </a:t>
            </a:r>
            <a:r>
              <a:rPr lang="en-US" sz="1800" dirty="0" smtClean="0">
                <a:latin typeface="Times New Roman" panose="02020603050405020304" pitchFamily="18" charset="0"/>
                <a:cs typeface="Times New Roman" panose="02020603050405020304" pitchFamily="18" charset="0"/>
              </a:rPr>
              <a:t>khác </a:t>
            </a:r>
            <a:r>
              <a:rPr lang="en-US" sz="1800" dirty="0">
                <a:latin typeface="Times New Roman" panose="02020603050405020304" pitchFamily="18" charset="0"/>
                <a:cs typeface="Times New Roman" panose="02020603050405020304" pitchFamily="18" charset="0"/>
              </a:rPr>
              <a:t>nhau để tập trung dể tập trung vào 1 chùm tia lấy nét </a:t>
            </a:r>
            <a:r>
              <a:rPr lang="en-US" sz="1800" dirty="0">
                <a:latin typeface="Times New Roman" panose="02020603050405020304" pitchFamily="18" charset="0"/>
                <a:cs typeface="Times New Roman" panose="02020603050405020304" pitchFamily="18" charset="0"/>
                <a:sym typeface="Wingdings"/>
              </a:rPr>
              <a:t></a:t>
            </a:r>
            <a:r>
              <a:rPr lang="en-US" sz="1800" dirty="0">
                <a:latin typeface="Times New Roman" panose="02020603050405020304" pitchFamily="18" charset="0"/>
                <a:cs typeface="Times New Roman" panose="02020603050405020304" pitchFamily="18" charset="0"/>
              </a:rPr>
              <a:t>giúp nhận được tín hiệu tốt hơn</a:t>
            </a:r>
          </a:p>
          <a:p>
            <a:pPr lvl="0" rtl="0">
              <a:spcBef>
                <a:spcPts val="600"/>
              </a:spcBef>
              <a:buNone/>
            </a:pPr>
            <a:endParaRPr lang="en" sz="1200" b="1" dirty="0">
              <a:solidFill>
                <a:srgbClr val="00CEF6"/>
              </a:solidFill>
              <a:latin typeface="Source Sans Pro"/>
              <a:ea typeface="Source Sans Pro"/>
              <a:cs typeface="Source Sans Pro"/>
              <a:sym typeface="Source Sans Pro"/>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83" y="1352550"/>
            <a:ext cx="3913283"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843162"/>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2" name="Picture 1" descr="https://techinsight.com.vn/wp-content/uploads/2018/09/IMG_0503_resize_md.jpg"/>
          <p:cNvPicPr/>
          <p:nvPr/>
        </p:nvPicPr>
        <p:blipFill rotWithShape="1">
          <a:blip r:embed="rId3">
            <a:extLst>
              <a:ext uri="{28A0092B-C50C-407E-A947-70E740481C1C}">
                <a14:useLocalDpi xmlns:a14="http://schemas.microsoft.com/office/drawing/2010/main" val="0"/>
              </a:ext>
            </a:extLst>
          </a:blip>
          <a:srcRect r="-28" b="24640"/>
          <a:stretch/>
        </p:blipFill>
        <p:spPr bwMode="auto">
          <a:xfrm>
            <a:off x="2057400" y="209550"/>
            <a:ext cx="4668837" cy="42256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1236802"/>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047750" y="634125"/>
            <a:ext cx="6996600" cy="715800"/>
          </a:xfrm>
          <a:prstGeom prst="rect">
            <a:avLst/>
          </a:prstGeom>
        </p:spPr>
        <p:txBody>
          <a:bodyPr lIns="91425" tIns="91425" rIns="91425" bIns="91425" anchor="b" anchorCtr="0">
            <a:noAutofit/>
          </a:bodyPr>
          <a:lstStyle/>
          <a:p>
            <a:pPr lvl="0" rtl="0">
              <a:spcBef>
                <a:spcPts val="0"/>
              </a:spcBef>
              <a:buNone/>
            </a:pPr>
            <a:r>
              <a:rPr lang="en" dirty="0" smtClean="0">
                <a:latin typeface="Times New Roman" pitchFamily="18" charset="0"/>
                <a:cs typeface="Times New Roman" pitchFamily="18" charset="0"/>
              </a:rPr>
              <a:t>CẢM ƠN THẦY VÀ CẢM BẠN ĐÃ THEO DÕI</a:t>
            </a:r>
            <a:endParaRPr lang="en"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504950"/>
            <a:ext cx="3337914" cy="22212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9"/>
        <p:cNvGrpSpPr/>
        <p:nvPr/>
      </p:nvGrpSpPr>
      <p:grpSpPr>
        <a:xfrm>
          <a:off x="0" y="0"/>
          <a:ext cx="0" cy="0"/>
          <a:chOff x="0" y="0"/>
          <a:chExt cx="0" cy="0"/>
        </a:xfrm>
      </p:grpSpPr>
      <p:sp>
        <p:nvSpPr>
          <p:cNvPr id="530" name="Shape 530"/>
          <p:cNvSpPr txBox="1">
            <a:spLocks noGrp="1"/>
          </p:cNvSpPr>
          <p:nvPr>
            <p:ph type="title" idx="4294967295"/>
          </p:nvPr>
        </p:nvSpPr>
        <p:spPr>
          <a:xfrm>
            <a:off x="0" y="1881750"/>
            <a:ext cx="9144000" cy="1380000"/>
          </a:xfrm>
          <a:prstGeom prst="rect">
            <a:avLst/>
          </a:prstGeom>
          <a:noFill/>
          <a:ln>
            <a:noFill/>
          </a:ln>
        </p:spPr>
        <p:txBody>
          <a:bodyPr lIns="91425" tIns="91425" rIns="91425" bIns="91425" anchor="b" anchorCtr="0">
            <a:noAutofit/>
          </a:bodyPr>
          <a:lstStyle/>
          <a:p>
            <a:pPr lvl="0" rtl="0">
              <a:spcBef>
                <a:spcPts val="0"/>
              </a:spcBef>
              <a:buNone/>
            </a:pPr>
            <a:r>
              <a:rPr lang="en" sz="9000" dirty="0" smtClean="0">
                <a:solidFill>
                  <a:srgbClr val="28324A"/>
                </a:solidFill>
              </a:rPr>
              <a:t>THE END</a:t>
            </a:r>
            <a:endParaRPr lang="en" sz="9000" b="0" dirty="0">
              <a:solidFill>
                <a:srgbClr val="28324A"/>
              </a:solidFill>
            </a:endParaRP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47750" y="100725"/>
            <a:ext cx="6996600" cy="715800"/>
          </a:xfrm>
          <a:prstGeom prst="rect">
            <a:avLst/>
          </a:prstGeom>
        </p:spPr>
        <p:txBody>
          <a:bodyPr lIns="91425" tIns="91425" rIns="91425" bIns="91425" anchor="b" anchorCtr="0">
            <a:noAutofit/>
          </a:bodyPr>
          <a:lstStyle/>
          <a:p>
            <a:pPr lvl="0"/>
            <a:r>
              <a:rPr lang="en" dirty="0">
                <a:latin typeface="Times New Romman"/>
              </a:rPr>
              <a:t>II/Những khái niệm cơ bản</a:t>
            </a:r>
          </a:p>
        </p:txBody>
      </p:sp>
      <p:sp>
        <p:nvSpPr>
          <p:cNvPr id="459" name="Shape 459"/>
          <p:cNvSpPr txBox="1"/>
          <p:nvPr/>
        </p:nvSpPr>
        <p:spPr>
          <a:xfrm>
            <a:off x="810925" y="742950"/>
            <a:ext cx="7522200" cy="826499"/>
          </a:xfrm>
          <a:prstGeom prst="rect">
            <a:avLst/>
          </a:prstGeom>
          <a:noFill/>
          <a:ln>
            <a:noFill/>
          </a:ln>
        </p:spPr>
        <p:txBody>
          <a:bodyPr lIns="91425" tIns="91425" rIns="91425" bIns="91425" anchor="t" anchorCtr="0">
            <a:noAutofit/>
          </a:bodyPr>
          <a:lstStyle/>
          <a:p>
            <a:pPr lvl="0">
              <a:spcBef>
                <a:spcPts val="600"/>
              </a:spcBef>
            </a:pPr>
            <a:r>
              <a:rPr lang="en" sz="1200" b="1" dirty="0">
                <a:latin typeface="Times New Romman"/>
              </a:rPr>
              <a:t>2/Ray-tracing</a:t>
            </a:r>
            <a:endParaRPr lang="en" sz="1200" b="1" dirty="0">
              <a:solidFill>
                <a:srgbClr val="28324A"/>
              </a:solidFill>
              <a:latin typeface="Source Sans Pro"/>
              <a:ea typeface="Source Sans Pro"/>
              <a:cs typeface="Source Sans Pro"/>
              <a:sym typeface="Source Sans Pro"/>
            </a:endParaRPr>
          </a:p>
        </p:txBody>
      </p:sp>
      <p:sp>
        <p:nvSpPr>
          <p:cNvPr id="461" name="Shape 461"/>
          <p:cNvSpPr txBox="1"/>
          <p:nvPr/>
        </p:nvSpPr>
        <p:spPr>
          <a:xfrm>
            <a:off x="3862193" y="1428750"/>
            <a:ext cx="4446904" cy="2207100"/>
          </a:xfrm>
          <a:prstGeom prst="rect">
            <a:avLst/>
          </a:prstGeom>
          <a:noFill/>
          <a:ln>
            <a:noFill/>
          </a:ln>
        </p:spPr>
        <p:txBody>
          <a:bodyPr lIns="91425" tIns="91425" rIns="91425" bIns="91425" anchor="t" anchorCtr="0">
            <a:noAutofit/>
          </a:bodyPr>
          <a:lstStyle/>
          <a:p>
            <a:pPr lvl="0" rtl="0">
              <a:spcBef>
                <a:spcPts val="600"/>
              </a:spcBef>
              <a:buNone/>
            </a:pPr>
            <a:r>
              <a:rPr lang="en" sz="1200" b="1" dirty="0" smtClean="0">
                <a:solidFill>
                  <a:srgbClr val="00CEF6"/>
                </a:solidFill>
                <a:latin typeface="Source Sans Pro"/>
                <a:ea typeface="Source Sans Pro"/>
                <a:cs typeface="Source Sans Pro"/>
                <a:sym typeface="Source Sans Pro"/>
              </a:rPr>
              <a:t>2/1 Định Nghĩa :</a:t>
            </a:r>
            <a:endParaRPr lang="en" sz="1200" b="1" dirty="0">
              <a:solidFill>
                <a:srgbClr val="00CEF6"/>
              </a:solidFill>
              <a:latin typeface="Source Sans Pro"/>
              <a:ea typeface="Source Sans Pro"/>
              <a:cs typeface="Source Sans Pro"/>
              <a:sym typeface="Source Sans Pro"/>
            </a:endParaRPr>
          </a:p>
          <a:p>
            <a:r>
              <a:rPr lang="en-US" sz="1200" dirty="0"/>
              <a:t>Rt : Áp dụng lần đầu tiên cho mô hình truyền phát vô tuyến di động vào </a:t>
            </a:r>
            <a:r>
              <a:rPr lang="en-US" sz="1200" dirty="0" smtClean="0"/>
              <a:t>đầu thập </a:t>
            </a:r>
            <a:r>
              <a:rPr lang="en-US" sz="1200" dirty="0"/>
              <a:t>niên chín mươi </a:t>
            </a:r>
            <a:endParaRPr lang="en-US" sz="1200" dirty="0" smtClean="0"/>
          </a:p>
          <a:p>
            <a:r>
              <a:rPr lang="en-US" sz="1200" dirty="0" smtClean="0"/>
              <a:t>Cụ thể </a:t>
            </a:r>
            <a:r>
              <a:rPr lang="en-US" sz="1200" dirty="0"/>
              <a:t>:xử lý tia  sáng , phản chiếu tia </a:t>
            </a:r>
            <a:r>
              <a:rPr lang="en-US" sz="1200" dirty="0" smtClean="0"/>
              <a:t>sáng </a:t>
            </a:r>
            <a:r>
              <a:rPr lang="en-US" sz="1200" dirty="0"/>
              <a:t>và tái tạo hình ảnh </a:t>
            </a:r>
            <a:r>
              <a:rPr lang="en-US" sz="1200" dirty="0" smtClean="0"/>
              <a:t>Nó </a:t>
            </a:r>
            <a:r>
              <a:rPr lang="en-US" sz="1200" dirty="0"/>
              <a:t>có lẽ là mô hình tốt nhất để hỗ trợ trong thiết kế và lập kế hoạch cho các hệ thống không dây sóng milimet trong tương lai ngắn </a:t>
            </a:r>
            <a:endParaRPr lang="en-US" sz="1200" dirty="0" smtClean="0"/>
          </a:p>
          <a:p>
            <a:r>
              <a:rPr lang="en-US" sz="1200" dirty="0" smtClean="0"/>
              <a:t>Đặc biệt</a:t>
            </a:r>
            <a:r>
              <a:rPr lang="en-US" sz="1200" dirty="0"/>
              <a:t> </a:t>
            </a:r>
            <a:r>
              <a:rPr lang="en-US" sz="1200" dirty="0" smtClean="0"/>
              <a:t>với sự </a:t>
            </a:r>
            <a:r>
              <a:rPr lang="en-US" sz="1200" dirty="0"/>
              <a:t>lan truyền dựa trên tia mô hình hóa như mở rộng để tán xạ khuếch tán, mô tả kênh đa chiều, đa đầu vào đánh giá năng lực nhiều đầu ra (MIMO) đã được áp dụng cho tần số vô tuyến để dự đoán trường trong môi trường nhân tạo như môi trường trong nhà và thành thị</a:t>
            </a:r>
          </a:p>
          <a:p>
            <a:pPr lvl="0" rtl="0">
              <a:spcBef>
                <a:spcPts val="600"/>
              </a:spcBef>
              <a:buNone/>
            </a:pPr>
            <a:endParaRPr lang="en" sz="1200" b="1" dirty="0">
              <a:solidFill>
                <a:srgbClr val="00CEF6"/>
              </a:solidFill>
              <a:latin typeface="Source Sans Pro"/>
              <a:ea typeface="Source Sans Pro"/>
              <a:cs typeface="Source Sans Pro"/>
              <a:sym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52550"/>
            <a:ext cx="3358983" cy="2853961"/>
          </a:xfrm>
          <a:prstGeom prst="rect">
            <a:avLst/>
          </a:prstGeom>
          <a:ln>
            <a:noFill/>
          </a:ln>
          <a:effectLst>
            <a:softEdge rad="112500"/>
          </a:effectLst>
        </p:spPr>
      </p:pic>
    </p:spTree>
    <p:extLst>
      <p:ext uri="{BB962C8B-B14F-4D97-AF65-F5344CB8AC3E}">
        <p14:creationId xmlns:p14="http://schemas.microsoft.com/office/powerpoint/2010/main" val="3938843162"/>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47750" y="100725"/>
            <a:ext cx="6996600" cy="715800"/>
          </a:xfrm>
          <a:prstGeom prst="rect">
            <a:avLst/>
          </a:prstGeom>
        </p:spPr>
        <p:txBody>
          <a:bodyPr lIns="91425" tIns="91425" rIns="91425" bIns="91425" anchor="b" anchorCtr="0">
            <a:noAutofit/>
          </a:bodyPr>
          <a:lstStyle/>
          <a:p>
            <a:pPr lvl="0"/>
            <a:r>
              <a:rPr lang="en" dirty="0">
                <a:latin typeface="Times New Romman"/>
              </a:rPr>
              <a:t>II/Những khái niệm cơ bản</a:t>
            </a:r>
          </a:p>
        </p:txBody>
      </p:sp>
      <p:sp>
        <p:nvSpPr>
          <p:cNvPr id="459" name="Shape 459"/>
          <p:cNvSpPr txBox="1"/>
          <p:nvPr/>
        </p:nvSpPr>
        <p:spPr>
          <a:xfrm>
            <a:off x="810925" y="742950"/>
            <a:ext cx="7522200" cy="826499"/>
          </a:xfrm>
          <a:prstGeom prst="rect">
            <a:avLst/>
          </a:prstGeom>
          <a:noFill/>
          <a:ln>
            <a:noFill/>
          </a:ln>
        </p:spPr>
        <p:txBody>
          <a:bodyPr lIns="91425" tIns="91425" rIns="91425" bIns="91425" anchor="t" anchorCtr="0">
            <a:noAutofit/>
          </a:bodyPr>
          <a:lstStyle/>
          <a:p>
            <a:pPr>
              <a:spcBef>
                <a:spcPts val="600"/>
              </a:spcBef>
            </a:pPr>
            <a:r>
              <a:rPr lang="en" sz="1200" b="1" dirty="0" smtClean="0">
                <a:solidFill>
                  <a:srgbClr val="00B0F0"/>
                </a:solidFill>
                <a:latin typeface="Times New Romman"/>
              </a:rPr>
              <a:t>2.2/</a:t>
            </a:r>
            <a:r>
              <a:rPr lang="en-US" sz="1200" b="1" dirty="0">
                <a:solidFill>
                  <a:srgbClr val="00B0F0"/>
                </a:solidFill>
              </a:rPr>
              <a:t>Các kỹ thuật RT tiên tiến cho mô hình tuyên truyền vô tuyến</a:t>
            </a:r>
            <a:endParaRPr lang="en-US" sz="1200" dirty="0">
              <a:solidFill>
                <a:srgbClr val="00B0F0"/>
              </a:solidFill>
            </a:endParaRPr>
          </a:p>
          <a:p>
            <a:pPr lvl="0">
              <a:spcBef>
                <a:spcPts val="600"/>
              </a:spcBef>
            </a:pPr>
            <a:endParaRPr lang="en" sz="1200" b="1" dirty="0">
              <a:solidFill>
                <a:srgbClr val="28324A"/>
              </a:solidFill>
              <a:latin typeface="Source Sans Pro"/>
              <a:ea typeface="Source Sans Pro"/>
              <a:cs typeface="Source Sans Pro"/>
              <a:sym typeface="Source Sans Pro"/>
            </a:endParaRPr>
          </a:p>
        </p:txBody>
      </p:sp>
      <p:sp>
        <p:nvSpPr>
          <p:cNvPr id="461" name="Shape 461"/>
          <p:cNvSpPr txBox="1"/>
          <p:nvPr/>
        </p:nvSpPr>
        <p:spPr>
          <a:xfrm>
            <a:off x="3862193" y="1428750"/>
            <a:ext cx="4446904" cy="2207100"/>
          </a:xfrm>
          <a:prstGeom prst="rect">
            <a:avLst/>
          </a:prstGeom>
          <a:noFill/>
          <a:ln>
            <a:noFill/>
          </a:ln>
        </p:spPr>
        <p:txBody>
          <a:bodyPr lIns="91425" tIns="91425" rIns="91425" bIns="91425" anchor="t" anchorCtr="0">
            <a:noAutofit/>
          </a:bodyPr>
          <a:lstStyle/>
          <a:p>
            <a:pPr>
              <a:spcBef>
                <a:spcPts val="600"/>
              </a:spcBef>
            </a:pPr>
            <a:r>
              <a:rPr lang="en-US" sz="1200" dirty="0" smtClean="0"/>
              <a:t>Phần này sẽ </a:t>
            </a:r>
            <a:r>
              <a:rPr lang="en-US" sz="1200" dirty="0"/>
              <a:t>minh họa các vấn đề chính liên quan đến mô hình lan truyền xác định theo dõi tia với tham chiếu đến công cụ RT ba chiều (3-D</a:t>
            </a:r>
            <a:r>
              <a:rPr lang="en-US" sz="1200" dirty="0" smtClean="0"/>
              <a:t>)</a:t>
            </a:r>
          </a:p>
          <a:p>
            <a:pPr>
              <a:spcBef>
                <a:spcPts val="600"/>
              </a:spcBef>
            </a:pPr>
            <a:endParaRPr lang="en-US" sz="1200" dirty="0"/>
          </a:p>
          <a:p>
            <a:pPr lvl="0" rtl="0">
              <a:spcBef>
                <a:spcPts val="600"/>
              </a:spcBef>
              <a:buNone/>
            </a:pPr>
            <a:endParaRPr lang="en" sz="1200" b="1" dirty="0">
              <a:solidFill>
                <a:srgbClr val="00CEF6"/>
              </a:solidFill>
              <a:latin typeface="Source Sans Pro"/>
              <a:ea typeface="Source Sans Pro"/>
              <a:cs typeface="Source Sans Pro"/>
              <a:sym typeface="Source Sans Pro"/>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84" y="1539961"/>
            <a:ext cx="2479141" cy="23622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0086006"/>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47750" y="100725"/>
            <a:ext cx="6996600" cy="715800"/>
          </a:xfrm>
          <a:prstGeom prst="rect">
            <a:avLst/>
          </a:prstGeom>
        </p:spPr>
        <p:txBody>
          <a:bodyPr lIns="91425" tIns="91425" rIns="91425" bIns="91425" anchor="b" anchorCtr="0">
            <a:noAutofit/>
          </a:bodyPr>
          <a:lstStyle/>
          <a:p>
            <a:pPr lvl="0"/>
            <a:r>
              <a:rPr lang="en" dirty="0">
                <a:latin typeface="Times New Romman"/>
              </a:rPr>
              <a:t>II/Những khái niệm cơ bản</a:t>
            </a:r>
          </a:p>
        </p:txBody>
      </p:sp>
      <p:sp>
        <p:nvSpPr>
          <p:cNvPr id="459" name="Shape 459"/>
          <p:cNvSpPr txBox="1"/>
          <p:nvPr/>
        </p:nvSpPr>
        <p:spPr>
          <a:xfrm>
            <a:off x="810925" y="742950"/>
            <a:ext cx="7522200" cy="826499"/>
          </a:xfrm>
          <a:prstGeom prst="rect">
            <a:avLst/>
          </a:prstGeom>
          <a:noFill/>
          <a:ln>
            <a:noFill/>
          </a:ln>
        </p:spPr>
        <p:txBody>
          <a:bodyPr lIns="91425" tIns="91425" rIns="91425" bIns="91425" anchor="t" anchorCtr="0">
            <a:noAutofit/>
          </a:bodyPr>
          <a:lstStyle/>
          <a:p>
            <a:pPr>
              <a:spcBef>
                <a:spcPts val="600"/>
              </a:spcBef>
            </a:pPr>
            <a:r>
              <a:rPr lang="en" sz="1200" b="1" dirty="0" smtClean="0">
                <a:solidFill>
                  <a:srgbClr val="00B0F0"/>
                </a:solidFill>
                <a:latin typeface="Times New Romman"/>
              </a:rPr>
              <a:t>2.3/ </a:t>
            </a:r>
            <a:r>
              <a:rPr lang="en-US" sz="1200" dirty="0" smtClean="0">
                <a:solidFill>
                  <a:srgbClr val="00B0F0"/>
                </a:solidFill>
              </a:rPr>
              <a:t>Diffuse </a:t>
            </a:r>
            <a:r>
              <a:rPr lang="en-US" sz="1200" dirty="0">
                <a:solidFill>
                  <a:srgbClr val="00B0F0"/>
                </a:solidFill>
              </a:rPr>
              <a:t>scattering (</a:t>
            </a:r>
            <a:r>
              <a:rPr lang="en-US" sz="1200" dirty="0" smtClean="0">
                <a:solidFill>
                  <a:srgbClr val="00B0F0"/>
                </a:solidFill>
              </a:rPr>
              <a:t>DS)</a:t>
            </a:r>
          </a:p>
          <a:p>
            <a:pPr>
              <a:spcBef>
                <a:spcPts val="600"/>
              </a:spcBef>
            </a:pPr>
            <a:r>
              <a:rPr lang="en-US" sz="1200" b="1" dirty="0" smtClean="0">
                <a:solidFill>
                  <a:srgbClr val="00B0F0"/>
                </a:solidFill>
              </a:rPr>
              <a:t>Mô </a:t>
            </a:r>
            <a:r>
              <a:rPr lang="en-US" sz="1200" b="1" dirty="0">
                <a:solidFill>
                  <a:srgbClr val="00B0F0"/>
                </a:solidFill>
              </a:rPr>
              <a:t>hình tán xạ khuếch tán</a:t>
            </a:r>
            <a:r>
              <a:rPr lang="en-US" sz="1200" dirty="0" smtClean="0">
                <a:solidFill>
                  <a:srgbClr val="00B0F0"/>
                </a:solidFill>
              </a:rPr>
              <a:t> </a:t>
            </a:r>
            <a:r>
              <a:rPr lang="en-US" sz="1200" dirty="0">
                <a:solidFill>
                  <a:srgbClr val="00B0F0"/>
                </a:solidFill>
              </a:rPr>
              <a:t/>
            </a:r>
            <a:br>
              <a:rPr lang="en-US" sz="1200" dirty="0">
                <a:solidFill>
                  <a:srgbClr val="00B0F0"/>
                </a:solidFill>
              </a:rPr>
            </a:br>
            <a:endParaRPr lang="en" sz="1200" b="1" dirty="0">
              <a:solidFill>
                <a:srgbClr val="00B0F0"/>
              </a:solidFill>
              <a:latin typeface="Source Sans Pro"/>
              <a:ea typeface="Source Sans Pro"/>
              <a:cs typeface="Source Sans Pro"/>
              <a:sym typeface="Source Sans Pro"/>
            </a:endParaRPr>
          </a:p>
        </p:txBody>
      </p:sp>
      <p:sp>
        <p:nvSpPr>
          <p:cNvPr id="461" name="Shape 461"/>
          <p:cNvSpPr txBox="1"/>
          <p:nvPr/>
        </p:nvSpPr>
        <p:spPr>
          <a:xfrm>
            <a:off x="3862193" y="1428750"/>
            <a:ext cx="4446904" cy="2207100"/>
          </a:xfrm>
          <a:prstGeom prst="rect">
            <a:avLst/>
          </a:prstGeom>
          <a:noFill/>
          <a:ln>
            <a:noFill/>
          </a:ln>
        </p:spPr>
        <p:txBody>
          <a:bodyPr lIns="91425" tIns="91425" rIns="91425" bIns="91425" anchor="t" anchorCtr="0">
            <a:noAutofit/>
          </a:bodyPr>
          <a:lstStyle/>
          <a:p>
            <a:pPr>
              <a:spcBef>
                <a:spcPts val="600"/>
              </a:spcBef>
            </a:pPr>
            <a:r>
              <a:rPr lang="en-US" sz="1800" dirty="0" smtClean="0">
                <a:latin typeface="Times New Roman" panose="02020603050405020304" pitchFamily="18" charset="0"/>
                <a:cs typeface="Times New Roman" panose="02020603050405020304" pitchFamily="18" charset="0"/>
              </a:rPr>
              <a:t>Tán xạ là tính năng quang trọng của mmwave , giả lập kênh ,làm phong phú việc thực hiện kênh và giảm thiểu các sai lệch làm tăng các tia tạo ra các tia phản chiếu cụ thể </a:t>
            </a:r>
          </a:p>
          <a:p>
            <a:pPr>
              <a:spcBef>
                <a:spcPts val="600"/>
              </a:spcBef>
            </a:pPr>
            <a:endParaRPr lang="en-US" sz="1800" dirty="0" smtClean="0">
              <a:latin typeface="Times New Roman" panose="02020603050405020304" pitchFamily="18" charset="0"/>
              <a:cs typeface="Times New Roman" panose="02020603050405020304" pitchFamily="18" charset="0"/>
            </a:endParaRPr>
          </a:p>
          <a:p>
            <a:pPr>
              <a:spcBef>
                <a:spcPts val="600"/>
              </a:spcBef>
            </a:pPr>
            <a:r>
              <a:rPr lang="en-US" sz="1800" dirty="0" smtClean="0">
                <a:latin typeface="Times New Roman" panose="02020603050405020304" pitchFamily="18" charset="0"/>
                <a:cs typeface="Times New Roman" panose="02020603050405020304" pitchFamily="18" charset="0"/>
              </a:rPr>
              <a:t>Bằng cách sử </a:t>
            </a:r>
            <a:r>
              <a:rPr lang="en-US" sz="1800" dirty="0">
                <a:latin typeface="Times New Roman" panose="02020603050405020304" pitchFamily="18" charset="0"/>
                <a:cs typeface="Times New Roman" panose="02020603050405020304" pitchFamily="18" charset="0"/>
              </a:rPr>
              <a:t>dụng phương pháp phóng tia. Một số tia là được phóng từ mỗi Tx / Rx theo sự phân biệt góc đặt trước và các gạch tán xạ sau đó được xác định là giao điểm giữa các chùm phóng và các đối tượng bên trong môi trường</a:t>
            </a:r>
          </a:p>
          <a:p>
            <a:pPr lvl="0" rtl="0">
              <a:spcBef>
                <a:spcPts val="600"/>
              </a:spcBef>
              <a:buNone/>
            </a:pPr>
            <a:endParaRPr lang="en" sz="1200" b="1" dirty="0">
              <a:solidFill>
                <a:srgbClr val="00CEF6"/>
              </a:solidFill>
              <a:latin typeface="Source Sans Pro"/>
              <a:ea typeface="Source Sans Pro"/>
              <a:cs typeface="Source Sans Pro"/>
              <a:sym typeface="Source Sans Pro"/>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4"/>
          <a:stretch/>
        </p:blipFill>
        <p:spPr bwMode="auto">
          <a:xfrm>
            <a:off x="475989" y="1428750"/>
            <a:ext cx="2925604" cy="2026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5131765"/>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47750" y="100725"/>
            <a:ext cx="6996600" cy="715800"/>
          </a:xfrm>
          <a:prstGeom prst="rect">
            <a:avLst/>
          </a:prstGeom>
        </p:spPr>
        <p:txBody>
          <a:bodyPr lIns="91425" tIns="91425" rIns="91425" bIns="91425" anchor="b" anchorCtr="0">
            <a:noAutofit/>
          </a:bodyPr>
          <a:lstStyle/>
          <a:p>
            <a:pPr lvl="0"/>
            <a:r>
              <a:rPr lang="en" dirty="0">
                <a:latin typeface="Times New Romman"/>
              </a:rPr>
              <a:t>II/Những khái niệm cơ bản</a:t>
            </a:r>
          </a:p>
        </p:txBody>
      </p:sp>
      <p:sp>
        <p:nvSpPr>
          <p:cNvPr id="459" name="Shape 459"/>
          <p:cNvSpPr txBox="1"/>
          <p:nvPr/>
        </p:nvSpPr>
        <p:spPr>
          <a:xfrm>
            <a:off x="810925" y="742950"/>
            <a:ext cx="7522200" cy="826499"/>
          </a:xfrm>
          <a:prstGeom prst="rect">
            <a:avLst/>
          </a:prstGeom>
          <a:noFill/>
          <a:ln>
            <a:noFill/>
          </a:ln>
        </p:spPr>
        <p:txBody>
          <a:bodyPr lIns="91425" tIns="91425" rIns="91425" bIns="91425" anchor="t" anchorCtr="0">
            <a:noAutofit/>
          </a:bodyPr>
          <a:lstStyle/>
          <a:p>
            <a:pPr>
              <a:spcBef>
                <a:spcPts val="600"/>
              </a:spcBef>
            </a:pPr>
            <a:r>
              <a:rPr lang="en-US" sz="1200" dirty="0" smtClean="0">
                <a:solidFill>
                  <a:srgbClr val="00B0F0"/>
                </a:solidFill>
              </a:rPr>
              <a:t>3.Mô hình giả lập xe sumo</a:t>
            </a:r>
          </a:p>
          <a:p>
            <a:pPr>
              <a:spcBef>
                <a:spcPts val="600"/>
              </a:spcBef>
            </a:pPr>
            <a:r>
              <a:rPr lang="en-US" sz="1200" dirty="0">
                <a:solidFill>
                  <a:srgbClr val="00B0F0"/>
                </a:solidFill>
              </a:rPr>
              <a:t/>
            </a:r>
            <a:br>
              <a:rPr lang="en-US" sz="1200" dirty="0">
                <a:solidFill>
                  <a:srgbClr val="00B0F0"/>
                </a:solidFill>
              </a:rPr>
            </a:br>
            <a:endParaRPr lang="en" sz="1200" b="1" dirty="0">
              <a:solidFill>
                <a:srgbClr val="00B0F0"/>
              </a:solidFill>
              <a:latin typeface="Source Sans Pro"/>
              <a:ea typeface="Source Sans Pro"/>
              <a:cs typeface="Source Sans Pro"/>
              <a:sym typeface="Source Sans Pro"/>
            </a:endParaRPr>
          </a:p>
        </p:txBody>
      </p:sp>
      <p:sp>
        <p:nvSpPr>
          <p:cNvPr id="461" name="Shape 461"/>
          <p:cNvSpPr txBox="1"/>
          <p:nvPr/>
        </p:nvSpPr>
        <p:spPr>
          <a:xfrm>
            <a:off x="3810000" y="1156199"/>
            <a:ext cx="4446904" cy="2207100"/>
          </a:xfrm>
          <a:prstGeom prst="rect">
            <a:avLst/>
          </a:prstGeom>
          <a:noFill/>
          <a:ln>
            <a:noFill/>
          </a:ln>
        </p:spPr>
        <p:txBody>
          <a:bodyPr lIns="91425" tIns="91425" rIns="91425" bIns="91425" anchor="t" anchorCtr="0">
            <a:noAutofit/>
          </a:bodyPr>
          <a:lstStyle/>
          <a:p>
            <a:r>
              <a:rPr lang="en-US" sz="1800" dirty="0">
                <a:latin typeface="Times New Roman" panose="02020603050405020304" pitchFamily="18" charset="0"/>
                <a:cs typeface="Times New Roman" panose="02020603050405020304" pitchFamily="18" charset="0"/>
              </a:rPr>
              <a:t>SUMO </a:t>
            </a:r>
            <a:r>
              <a:rPr lang="en-US" sz="1800" dirty="0" smtClean="0">
                <a:latin typeface="Times New Roman" panose="02020603050405020304" pitchFamily="18" charset="0"/>
                <a:cs typeface="Times New Roman" panose="02020603050405020304" pitchFamily="18" charset="0"/>
              </a:rPr>
              <a:t>là </a:t>
            </a:r>
            <a:r>
              <a:rPr lang="en-US" sz="1800" dirty="0">
                <a:latin typeface="Times New Roman" panose="02020603050405020304" pitchFamily="18" charset="0"/>
                <a:cs typeface="Times New Roman" panose="02020603050405020304" pitchFamily="18" charset="0"/>
              </a:rPr>
              <a:t>một gói mô phỏng lưu lượng nguồn </a:t>
            </a:r>
            <a:r>
              <a:rPr lang="en-US" sz="1800" dirty="0" smtClean="0">
                <a:latin typeface="Times New Roman" panose="02020603050405020304" pitchFamily="18" charset="0"/>
                <a:cs typeface="Times New Roman" panose="02020603050405020304" pitchFamily="18" charset="0"/>
              </a:rPr>
              <a:t>mở bao </a:t>
            </a:r>
            <a:r>
              <a:rPr lang="en-US" sz="1800" dirty="0">
                <a:latin typeface="Times New Roman" panose="02020603050405020304" pitchFamily="18" charset="0"/>
                <a:cs typeface="Times New Roman" panose="02020603050405020304" pitchFamily="18" charset="0"/>
              </a:rPr>
              <a:t>gồm </a:t>
            </a:r>
            <a:r>
              <a:rPr lang="en-US" sz="1800" dirty="0" smtClean="0">
                <a:latin typeface="Times New Roman" panose="02020603050405020304" pitchFamily="18" charset="0"/>
                <a:cs typeface="Times New Roman" panose="02020603050405020304" pitchFamily="18" charset="0"/>
              </a:rPr>
              <a:t>nhiều </a:t>
            </a:r>
            <a:r>
              <a:rPr lang="en-US" sz="1800" dirty="0">
                <a:latin typeface="Times New Roman" panose="02020603050405020304" pitchFamily="18" charset="0"/>
                <a:cs typeface="Times New Roman" panose="02020603050405020304" pitchFamily="18" charset="0"/>
              </a:rPr>
              <a:t>ứng dụng mô phỏng </a:t>
            </a:r>
            <a:r>
              <a:rPr lang="en-US" sz="1800" dirty="0" smtClean="0">
                <a:latin typeface="Times New Roman" panose="02020603050405020304" pitchFamily="18" charset="0"/>
                <a:cs typeface="Times New Roman" panose="02020603050405020304" pitchFamily="18" charset="0"/>
              </a:rPr>
              <a:t>như tuyến đường xe, ..vv </a:t>
            </a:r>
          </a:p>
          <a:p>
            <a:r>
              <a:rPr lang="en-US" sz="1800" dirty="0" smtClean="0">
                <a:latin typeface="Times New Roman" panose="02020603050405020304" pitchFamily="18" charset="0"/>
                <a:cs typeface="Times New Roman" panose="02020603050405020304" pitchFamily="18" charset="0"/>
              </a:rPr>
              <a:t>SUMO hỗ trợ nhiều  </a:t>
            </a:r>
            <a:r>
              <a:rPr lang="en-US" sz="1800" dirty="0">
                <a:latin typeface="Times New Roman" panose="02020603050405020304" pitchFamily="18" charset="0"/>
                <a:cs typeface="Times New Roman" panose="02020603050405020304" pitchFamily="18" charset="0"/>
              </a:rPr>
              <a:t>chủ đề nghiên cứu,</a:t>
            </a:r>
          </a:p>
          <a:p>
            <a:r>
              <a:rPr lang="en-US" sz="1800" dirty="0">
                <a:latin typeface="Times New Roman" panose="02020603050405020304" pitchFamily="18" charset="0"/>
                <a:cs typeface="Times New Roman" panose="02020603050405020304" pitchFamily="18" charset="0"/>
              </a:rPr>
              <a:t>Chủ yếu trong bối cảnh quản lý giao thông và xe </a:t>
            </a:r>
            <a:r>
              <a:rPr lang="en-US" sz="1800" dirty="0" smtClean="0">
                <a:latin typeface="Times New Roman" panose="02020603050405020304" pitchFamily="18" charset="0"/>
                <a:cs typeface="Times New Roman" panose="02020603050405020304" pitchFamily="18" charset="0"/>
              </a:rPr>
              <a:t>cộ thông </a:t>
            </a:r>
            <a:r>
              <a:rPr lang="en-US" sz="1800" dirty="0">
                <a:latin typeface="Times New Roman" panose="02020603050405020304" pitchFamily="18" charset="0"/>
                <a:cs typeface="Times New Roman" panose="02020603050405020304" pitchFamily="18" charset="0"/>
              </a:rPr>
              <a:t>tin liên lạc. </a:t>
            </a:r>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-Với đa </a:t>
            </a:r>
            <a:r>
              <a:rPr lang="en-US" sz="1800" dirty="0">
                <a:latin typeface="Times New Roman" panose="02020603050405020304" pitchFamily="18" charset="0"/>
                <a:cs typeface="Times New Roman" panose="02020603050405020304" pitchFamily="18" charset="0"/>
              </a:rPr>
              <a:t>phương thức, </a:t>
            </a:r>
            <a:r>
              <a:rPr lang="en-US" sz="1800" dirty="0" smtClean="0">
                <a:latin typeface="Times New Roman" panose="02020603050405020304" pitchFamily="18" charset="0"/>
                <a:cs typeface="Times New Roman" panose="02020603050405020304" pitchFamily="18" charset="0"/>
              </a:rPr>
              <a:t>với không </a:t>
            </a:r>
            <a:r>
              <a:rPr lang="en-US" sz="1800" dirty="0">
                <a:latin typeface="Times New Roman" panose="02020603050405020304" pitchFamily="18" charset="0"/>
                <a:cs typeface="Times New Roman" panose="02020603050405020304" pitchFamily="18" charset="0"/>
              </a:rPr>
              <a:t>gian liên tục </a:t>
            </a:r>
            <a:r>
              <a:rPr lang="en-US" sz="1800" dirty="0" smtClean="0">
                <a:latin typeface="Times New Roman" panose="02020603050405020304" pitchFamily="18" charset="0"/>
                <a:cs typeface="Times New Roman" panose="02020603050405020304" pitchFamily="18" charset="0"/>
              </a:rPr>
              <a:t>và nền </a:t>
            </a:r>
            <a:r>
              <a:rPr lang="en-US" sz="1800" dirty="0">
                <a:latin typeface="Times New Roman" panose="02020603050405020304" pitchFamily="18" charset="0"/>
                <a:cs typeface="Times New Roman" panose="02020603050405020304" pitchFamily="18" charset="0"/>
              </a:rPr>
              <a:t>tảng mô phỏng lưu lượng giao thông thời gian rời rạc.</a:t>
            </a:r>
          </a:p>
          <a:p>
            <a:endParaRPr lang="en" sz="1800" dirty="0">
              <a:solidFill>
                <a:srgbClr val="00CEF6"/>
              </a:solidFill>
              <a:latin typeface="Times New Romman"/>
              <a:ea typeface="Source Sans Pro"/>
              <a:cs typeface="Source Sans Pro"/>
              <a:sym typeface="Source Sans Pro"/>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28750"/>
            <a:ext cx="3547997" cy="191928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3352053"/>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1047750" y="100725"/>
            <a:ext cx="6996600" cy="715800"/>
          </a:xfrm>
          <a:prstGeom prst="rect">
            <a:avLst/>
          </a:prstGeom>
        </p:spPr>
        <p:txBody>
          <a:bodyPr lIns="91425" tIns="91425" rIns="91425" bIns="91425" anchor="b" anchorCtr="0">
            <a:noAutofit/>
          </a:bodyPr>
          <a:lstStyle/>
          <a:p>
            <a:pPr lvl="0"/>
            <a:r>
              <a:rPr lang="en" dirty="0">
                <a:latin typeface="Times New Romman"/>
              </a:rPr>
              <a:t>II/Những khái niệm cơ bản</a:t>
            </a:r>
          </a:p>
        </p:txBody>
      </p:sp>
      <p:sp>
        <p:nvSpPr>
          <p:cNvPr id="459" name="Shape 459"/>
          <p:cNvSpPr txBox="1"/>
          <p:nvPr/>
        </p:nvSpPr>
        <p:spPr>
          <a:xfrm>
            <a:off x="810925" y="742950"/>
            <a:ext cx="7522200" cy="826499"/>
          </a:xfrm>
          <a:prstGeom prst="rect">
            <a:avLst/>
          </a:prstGeom>
          <a:noFill/>
          <a:ln>
            <a:noFill/>
          </a:ln>
        </p:spPr>
        <p:txBody>
          <a:bodyPr lIns="91425" tIns="91425" rIns="91425" bIns="91425" anchor="t" anchorCtr="0">
            <a:noAutofit/>
          </a:bodyPr>
          <a:lstStyle/>
          <a:p>
            <a:pPr>
              <a:spcBef>
                <a:spcPts val="600"/>
              </a:spcBef>
            </a:pPr>
            <a:r>
              <a:rPr lang="en-US" sz="1200" dirty="0">
                <a:solidFill>
                  <a:srgbClr val="00B0F0"/>
                </a:solidFill>
              </a:rPr>
              <a:t>4.V2I </a:t>
            </a:r>
            <a:r>
              <a:rPr lang="en-US" sz="1200" dirty="0" smtClean="0">
                <a:solidFill>
                  <a:srgbClr val="00B0F0"/>
                </a:solidFill>
              </a:rPr>
              <a:t>Vehicle To Infrastructure</a:t>
            </a:r>
          </a:p>
          <a:p>
            <a:pPr>
              <a:spcBef>
                <a:spcPts val="600"/>
              </a:spcBef>
            </a:pPr>
            <a:r>
              <a:rPr lang="en-US" sz="1200" dirty="0">
                <a:solidFill>
                  <a:srgbClr val="00B0F0"/>
                </a:solidFill>
              </a:rPr>
              <a:t/>
            </a:r>
            <a:br>
              <a:rPr lang="en-US" sz="1200" dirty="0">
                <a:solidFill>
                  <a:srgbClr val="00B0F0"/>
                </a:solidFill>
              </a:rPr>
            </a:br>
            <a:endParaRPr lang="en" sz="1200" b="1" dirty="0">
              <a:solidFill>
                <a:srgbClr val="00B0F0"/>
              </a:solidFill>
              <a:latin typeface="Source Sans Pro"/>
              <a:ea typeface="Source Sans Pro"/>
              <a:cs typeface="Source Sans Pro"/>
              <a:sym typeface="Source Sans Pro"/>
            </a:endParaRPr>
          </a:p>
        </p:txBody>
      </p:sp>
      <p:sp>
        <p:nvSpPr>
          <p:cNvPr id="461" name="Shape 461"/>
          <p:cNvSpPr txBox="1"/>
          <p:nvPr/>
        </p:nvSpPr>
        <p:spPr>
          <a:xfrm>
            <a:off x="3862192" y="737223"/>
            <a:ext cx="5205607" cy="2207100"/>
          </a:xfrm>
          <a:prstGeom prst="rect">
            <a:avLst/>
          </a:prstGeom>
          <a:noFill/>
          <a:ln>
            <a:noFill/>
          </a:ln>
        </p:spPr>
        <p:txBody>
          <a:bodyPr lIns="91425" tIns="91425" rIns="91425" bIns="91425" anchor="t" anchorCtr="0">
            <a:noAutofit/>
          </a:bodyPr>
          <a:lstStyle/>
          <a:p>
            <a:r>
              <a:rPr lang="vi-VN" sz="1800" dirty="0" smtClean="0">
                <a:latin typeface="+mj-lt"/>
              </a:rPr>
              <a:t>Công </a:t>
            </a:r>
            <a:r>
              <a:rPr lang="vi-VN" sz="1800" dirty="0">
                <a:latin typeface="+mj-lt"/>
              </a:rPr>
              <a:t>nghệ phương tiện đến cơ sở hạ tầng (V2I) là một khung giao tiếp cho phép một số phương tiện chia sẻ thông tin với nhiều thiết bị hỗ trợ hệ thống đường cao tốc của một quốc gia cụ thể. Các thiết bị này bao gồm đầu đọc RFID, biển báo, máy ảnh, </a:t>
            </a:r>
            <a:r>
              <a:rPr lang="vi-VN" sz="1800" dirty="0" smtClean="0">
                <a:latin typeface="+mj-lt"/>
              </a:rPr>
              <a:t> </a:t>
            </a:r>
            <a:r>
              <a:rPr lang="vi-VN" sz="1800" dirty="0">
                <a:latin typeface="+mj-lt"/>
              </a:rPr>
              <a:t>làn đường, đèn đường </a:t>
            </a:r>
            <a:r>
              <a:rPr lang="vi-VN" sz="1800" dirty="0" smtClean="0">
                <a:latin typeface="+mj-lt"/>
              </a:rPr>
              <a:t>.</a:t>
            </a:r>
            <a:r>
              <a:rPr lang="vi-VN" sz="1800" dirty="0">
                <a:latin typeface="+mj-lt"/>
              </a:rPr>
              <a:t> Được kích hoạt bởi một mạng lưới phần cứng, phần mềm </a:t>
            </a:r>
            <a:r>
              <a:rPr lang="en-US" sz="1800" dirty="0">
                <a:latin typeface="+mj-lt"/>
              </a:rPr>
              <a:t>,</a:t>
            </a:r>
            <a:r>
              <a:rPr lang="vi-VN" sz="1800" dirty="0" smtClean="0">
                <a:latin typeface="+mj-lt"/>
              </a:rPr>
              <a:t> </a:t>
            </a:r>
            <a:r>
              <a:rPr lang="vi-VN" sz="1800" dirty="0">
                <a:latin typeface="+mj-lt"/>
              </a:rPr>
              <a:t>công nghệ V2I thường là không dây và hai chiều: thông tin từ các thiết bị cơ sở hạ tầng dễ dàng được truyền đến xe thông qua mạng </a:t>
            </a:r>
            <a:r>
              <a:rPr lang="vi-VN" sz="1800" dirty="0" smtClean="0">
                <a:latin typeface="+mj-lt"/>
              </a:rPr>
              <a:t> </a:t>
            </a:r>
            <a:r>
              <a:rPr lang="vi-VN" sz="1800" dirty="0">
                <a:latin typeface="+mj-lt"/>
              </a:rPr>
              <a:t>và ngược lại. </a:t>
            </a:r>
            <a:r>
              <a:rPr lang="vi-VN" sz="1800" dirty="0" smtClean="0">
                <a:latin typeface="+mj-lt"/>
              </a:rPr>
              <a:t>V2I</a:t>
            </a:r>
            <a:r>
              <a:rPr lang="en-US" sz="1800" dirty="0" smtClean="0">
                <a:latin typeface="+mj-lt"/>
              </a:rPr>
              <a:t> sử dụng</a:t>
            </a:r>
            <a:r>
              <a:rPr lang="vi-VN" sz="1800" dirty="0" smtClean="0">
                <a:latin typeface="+mj-lt"/>
              </a:rPr>
              <a:t> </a:t>
            </a:r>
            <a:r>
              <a:rPr lang="vi-VN" sz="1800" dirty="0">
                <a:latin typeface="+mj-lt"/>
              </a:rPr>
              <a:t>giao tiếp tầm ngắn (DSRC) chuyên dụng  trong việc truyền dữ liệu. </a:t>
            </a:r>
            <a:endParaRPr lang="en-US" sz="1800" dirty="0" smtClean="0">
              <a:latin typeface="+mj-lt"/>
            </a:endParaRPr>
          </a:p>
          <a:p>
            <a:endParaRPr lang="en-US" sz="1800" dirty="0">
              <a:latin typeface="+mj-lt"/>
            </a:endParaRPr>
          </a:p>
          <a:p>
            <a:endParaRPr lang="vi-VN" sz="1800" dirty="0">
              <a:latin typeface="+mj-lt"/>
            </a:endParaRPr>
          </a:p>
          <a:p>
            <a:endParaRPr lang="en" sz="1800" dirty="0" smtClean="0">
              <a:solidFill>
                <a:schemeClr val="tx1">
                  <a:lumMod val="95000"/>
                  <a:lumOff val="5000"/>
                </a:schemeClr>
              </a:solidFill>
              <a:latin typeface="+mj-lt"/>
              <a:ea typeface="Source Sans Pro"/>
              <a:cs typeface="Source Sans Pro"/>
              <a:sym typeface="Source Sans Pro"/>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20" y="1428750"/>
            <a:ext cx="3202363" cy="25146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9466199"/>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908</TotalTime>
  <Words>1834</Words>
  <Application>Microsoft Office PowerPoint</Application>
  <PresentationFormat>On-screen Show (16:9)</PresentationFormat>
  <Paragraphs>128</Paragraphs>
  <Slides>42</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Courier New</vt:lpstr>
      <vt:lpstr>Times New Romman</vt:lpstr>
      <vt:lpstr>Consolas</vt:lpstr>
      <vt:lpstr>Oswald</vt:lpstr>
      <vt:lpstr>Wingdings</vt:lpstr>
      <vt:lpstr>Times New Roman</vt:lpstr>
      <vt:lpstr>Source Sans Pro</vt:lpstr>
      <vt:lpstr>Calibri</vt:lpstr>
      <vt:lpstr>Quince template</vt:lpstr>
      <vt:lpstr>5G MIMO Data for Machine Learning: Application to Beam-Selection using Deep Learning </vt:lpstr>
      <vt:lpstr>I. GIỚI THIỆU SƠ LƯỢC VỀ ĐỀ TÀI</vt:lpstr>
      <vt:lpstr>Mô hình mô phỏng giao thông xe với một tia-giả lập truy tìm, để tạo ra dữ liệu hiện thực kênh truyền </vt:lpstr>
      <vt:lpstr>II/Những khái niệm cơ bản</vt:lpstr>
      <vt:lpstr>II/Những khái niệm cơ bản</vt:lpstr>
      <vt:lpstr>II/Những khái niệm cơ bản</vt:lpstr>
      <vt:lpstr>II/Những khái niệm cơ bản</vt:lpstr>
      <vt:lpstr>II/Những khái niệm cơ bản</vt:lpstr>
      <vt:lpstr>II/Những khái niệm cơ bản</vt:lpstr>
      <vt:lpstr>III/CÁC THUẬT TOÁN</vt:lpstr>
      <vt:lpstr>1/ Lưu trữ định kỳ</vt:lpstr>
      <vt:lpstr>PowerPoint Presentation</vt:lpstr>
      <vt:lpstr>2/ Tích hợp các mô phỏng giao thông và dò tia</vt:lpstr>
      <vt:lpstr>2/ Tích hợp các mô phỏng giao thông và dò tia</vt:lpstr>
      <vt:lpstr>2/ Tích hợp các mô phỏng giao thông và dò tia</vt:lpstr>
      <vt:lpstr>3/ Những tình huống thưc tế</vt:lpstr>
      <vt:lpstr>3/ Những tình huống thưc tế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VÀ CẢM BẠN ĐÃ THEO DÕI</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MIMO Data for Machine Learning: Application to Beam-Selection using Deep Learning</dc:title>
  <dc:creator>hữu vinh</dc:creator>
  <cp:lastModifiedBy>Ha Tu</cp:lastModifiedBy>
  <cp:revision>42</cp:revision>
  <dcterms:modified xsi:type="dcterms:W3CDTF">2019-12-27T00:02:12Z</dcterms:modified>
</cp:coreProperties>
</file>